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18.xml" ContentType="application/vnd.openxmlformats-officedocument.presentationml.notesSlide+xml"/>
  <Override PartName="/ppt/charts/chart1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notesSlides/notesSlide19.xml" ContentType="application/vnd.openxmlformats-officedocument.presentationml.notesSlide+xml"/>
  <Override PartName="/ppt/charts/chart13.xml" ContentType="application/vnd.openxmlformats-officedocument.drawingml.chart+xml"/>
  <Override PartName="/ppt/tags/tag8.xml" ContentType="application/vnd.openxmlformats-officedocument.presentationml.tags+xml"/>
  <Override PartName="/ppt/notesSlides/notesSlide20.xml" ContentType="application/vnd.openxmlformats-officedocument.presentationml.notesSlide+xml"/>
  <Override PartName="/ppt/charts/chart14.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1.xml" ContentType="application/vnd.openxmlformats-officedocument.presentationml.notesSlide+xml"/>
  <Override PartName="/ppt/charts/chart15.xml" ContentType="application/vnd.openxmlformats-officedocument.drawingml.chart+xml"/>
  <Override PartName="/ppt/tags/tag12.xml" ContentType="application/vnd.openxmlformats-officedocument.presentationml.tags+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notesSlides/notesSlide25.xml" ContentType="application/vnd.openxmlformats-officedocument.presentationml.notesSlide+xml"/>
  <Override PartName="/ppt/charts/chart18.xml" ContentType="application/vnd.openxmlformats-officedocument.drawingml.chart+xml"/>
  <Override PartName="/ppt/drawings/drawing10.xml" ContentType="application/vnd.openxmlformats-officedocument.drawingml.chartshapes+xml"/>
  <Override PartName="/ppt/charts/chart19.xml" ContentType="application/vnd.openxmlformats-officedocument.drawingml.chart+xml"/>
  <Override PartName="/ppt/drawings/drawing11.xml" ContentType="application/vnd.openxmlformats-officedocument.drawingml.chartshapes+xml"/>
  <Override PartName="/ppt/notesSlides/notesSlide26.xml" ContentType="application/vnd.openxmlformats-officedocument.presentationml.notesSlide+xml"/>
  <Override PartName="/ppt/charts/chart20.xml" ContentType="application/vnd.openxmlformats-officedocument.drawingml.chart+xml"/>
  <Override PartName="/ppt/drawings/drawing12.xml" ContentType="application/vnd.openxmlformats-officedocument.drawingml.chartshapes+xml"/>
  <Override PartName="/ppt/notesSlides/notesSlide27.xml" ContentType="application/vnd.openxmlformats-officedocument.presentationml.notesSlide+xml"/>
  <Override PartName="/ppt/charts/chart21.xml" ContentType="application/vnd.openxmlformats-officedocument.drawingml.chart+xml"/>
  <Override PartName="/ppt/drawings/drawing13.xml" ContentType="application/vnd.openxmlformats-officedocument.drawingml.chartshapes+xml"/>
  <Override PartName="/ppt/notesSlides/notesSlide28.xml" ContentType="application/vnd.openxmlformats-officedocument.presentationml.notesSlide+xml"/>
  <Override PartName="/ppt/charts/chart22.xml" ContentType="application/vnd.openxmlformats-officedocument.drawingml.chart+xml"/>
  <Override PartName="/ppt/drawings/drawing14.xml" ContentType="application/vnd.openxmlformats-officedocument.drawingml.chartshapes+xml"/>
  <Override PartName="/ppt/notesSlides/notesSlide29.xml" ContentType="application/vnd.openxmlformats-officedocument.presentationml.notesSlide+xml"/>
  <Override PartName="/ppt/charts/chart23.xml" ContentType="application/vnd.openxmlformats-officedocument.drawingml.chart+xml"/>
  <Override PartName="/ppt/drawings/drawing15.xml" ContentType="application/vnd.openxmlformats-officedocument.drawingml.chartshapes+xml"/>
  <Override PartName="/ppt/charts/chart24.xml" ContentType="application/vnd.openxmlformats-officedocument.drawingml.chart+xml"/>
  <Override PartName="/ppt/drawings/drawing16.xml" ContentType="application/vnd.openxmlformats-officedocument.drawingml.chartshapes+xml"/>
  <Override PartName="/ppt/notesSlides/notesSlide30.xml" ContentType="application/vnd.openxmlformats-officedocument.presentationml.notesSlide+xml"/>
  <Override PartName="/ppt/charts/chart25.xml" ContentType="application/vnd.openxmlformats-officedocument.drawingml.chart+xml"/>
  <Override PartName="/ppt/drawings/drawing17.xml" ContentType="application/vnd.openxmlformats-officedocument.drawingml.chartshapes+xml"/>
  <Override PartName="/ppt/charts/chart26.xml" ContentType="application/vnd.openxmlformats-officedocument.drawingml.chart+xml"/>
  <Override PartName="/ppt/drawings/drawing18.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53"/>
  </p:notesMasterIdLst>
  <p:handoutMasterIdLst>
    <p:handoutMasterId r:id="rId54"/>
  </p:handoutMasterIdLst>
  <p:sldIdLst>
    <p:sldId id="396" r:id="rId2"/>
    <p:sldId id="257" r:id="rId3"/>
    <p:sldId id="493" r:id="rId4"/>
    <p:sldId id="422" r:id="rId5"/>
    <p:sldId id="494" r:id="rId6"/>
    <p:sldId id="495" r:id="rId7"/>
    <p:sldId id="496" r:id="rId8"/>
    <p:sldId id="497" r:id="rId9"/>
    <p:sldId id="258" r:id="rId10"/>
    <p:sldId id="423" r:id="rId11"/>
    <p:sldId id="259" r:id="rId12"/>
    <p:sldId id="314" r:id="rId13"/>
    <p:sldId id="458" r:id="rId14"/>
    <p:sldId id="488" r:id="rId15"/>
    <p:sldId id="487" r:id="rId16"/>
    <p:sldId id="489" r:id="rId17"/>
    <p:sldId id="491" r:id="rId18"/>
    <p:sldId id="502" r:id="rId19"/>
    <p:sldId id="483" r:id="rId20"/>
    <p:sldId id="484" r:id="rId21"/>
    <p:sldId id="427" r:id="rId22"/>
    <p:sldId id="428" r:id="rId23"/>
    <p:sldId id="429" r:id="rId24"/>
    <p:sldId id="430" r:id="rId25"/>
    <p:sldId id="416" r:id="rId26"/>
    <p:sldId id="417" r:id="rId27"/>
    <p:sldId id="506" r:id="rId28"/>
    <p:sldId id="508" r:id="rId29"/>
    <p:sldId id="509" r:id="rId30"/>
    <p:sldId id="444" r:id="rId31"/>
    <p:sldId id="478" r:id="rId32"/>
    <p:sldId id="476" r:id="rId33"/>
    <p:sldId id="446" r:id="rId34"/>
    <p:sldId id="480" r:id="rId35"/>
    <p:sldId id="490" r:id="rId36"/>
    <p:sldId id="498" r:id="rId37"/>
    <p:sldId id="447" r:id="rId38"/>
    <p:sldId id="448" r:id="rId39"/>
    <p:sldId id="455" r:id="rId40"/>
    <p:sldId id="485" r:id="rId41"/>
    <p:sldId id="486" r:id="rId42"/>
    <p:sldId id="457" r:id="rId43"/>
    <p:sldId id="459" r:id="rId44"/>
    <p:sldId id="460" r:id="rId45"/>
    <p:sldId id="462" r:id="rId46"/>
    <p:sldId id="466" r:id="rId47"/>
    <p:sldId id="507" r:id="rId48"/>
    <p:sldId id="500" r:id="rId49"/>
    <p:sldId id="501" r:id="rId50"/>
    <p:sldId id="504" r:id="rId51"/>
    <p:sldId id="505" r:id="rId52"/>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MS PGothic" panose="020B0600070205080204" pitchFamily="34" charset="-128"/>
      <p:regular r:id="rId59"/>
    </p:embeddedFont>
    <p:embeddedFont>
      <p:font typeface="Arial Unicode MS" panose="020B0604020202020204" pitchFamily="34" charset="-128"/>
      <p:regular r:id="rId60"/>
    </p:embeddedFont>
    <p:embeddedFont>
      <p:font typeface="Arial Narrow" panose="020B060602020203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736"/>
    <a:srgbClr val="4FB94A"/>
    <a:srgbClr val="339966"/>
    <a:srgbClr val="669900"/>
    <a:srgbClr val="CCFFCC"/>
    <a:srgbClr val="33CC33"/>
    <a:srgbClr val="92D050"/>
    <a:srgbClr val="ABDB77"/>
    <a:srgbClr val="00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76" autoAdjust="0"/>
    <p:restoredTop sz="94660"/>
  </p:normalViewPr>
  <p:slideViewPr>
    <p:cSldViewPr snapToGrid="0">
      <p:cViewPr>
        <p:scale>
          <a:sx n="80" d="100"/>
          <a:sy n="80" d="100"/>
        </p:scale>
        <p:origin x="-1651" y="-173"/>
      </p:cViewPr>
      <p:guideLst>
        <p:guide orient="horz" pos="3568"/>
        <p:guide orient="horz" pos="4319"/>
        <p:guide orient="horz" pos="946"/>
        <p:guide orient="horz" pos="751"/>
        <p:guide orient="horz" pos="2686"/>
        <p:guide orient="horz" pos="3877"/>
        <p:guide orient="horz" pos="2313"/>
        <p:guide pos="5466"/>
        <p:guide/>
        <p:guide pos="282"/>
      </p:guideLst>
    </p:cSldViewPr>
  </p:slideViewPr>
  <p:notesTextViewPr>
    <p:cViewPr>
      <p:scale>
        <a:sx n="100" d="100"/>
        <a:sy n="100" d="100"/>
      </p:scale>
      <p:origin x="0" y="0"/>
    </p:cViewPr>
  </p:notesTextViewPr>
  <p:sorterViewPr>
    <p:cViewPr>
      <p:scale>
        <a:sx n="125" d="100"/>
        <a:sy n="125" d="100"/>
      </p:scale>
      <p:origin x="0" y="7987"/>
    </p:cViewPr>
  </p:sorterViewPr>
  <p:notesViewPr>
    <p:cSldViewPr snapToGrid="0" showGuides="1">
      <p:cViewPr>
        <p:scale>
          <a:sx n="75" d="100"/>
          <a:sy n="75" d="100"/>
        </p:scale>
        <p:origin x="-3162" y="-3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solidFill>
          </c:spPr>
          <c:invertIfNegative val="0"/>
          <c:dPt>
            <c:idx val="0"/>
            <c:invertIfNegative val="0"/>
            <c:bubble3D val="0"/>
            <c:spPr>
              <a:solidFill>
                <a:srgbClr val="006600"/>
              </a:solidFill>
            </c:spPr>
          </c:dPt>
          <c:dLbls>
            <c:dLbl>
              <c:idx val="0"/>
              <c:layout>
                <c:manualLayout>
                  <c:x val="-0.23049037828570784"/>
                  <c:y val="0"/>
                </c:manualLayout>
              </c:layout>
              <c:showLegendKey val="0"/>
              <c:showVal val="1"/>
              <c:showCatName val="0"/>
              <c:showSerName val="1"/>
              <c:showPercent val="0"/>
              <c:showBubbleSize val="0"/>
              <c:separator> </c:separator>
            </c:dLbl>
            <c:txPr>
              <a:bodyPr/>
              <a:lstStyle/>
              <a:p>
                <a:pPr>
                  <a:defRPr sz="1050" b="0">
                    <a:solidFill>
                      <a:schemeClr val="tx1"/>
                    </a:solidFill>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spPr>
                <a:noFill/>
              </c:spPr>
              <c:txPr>
                <a:bodyPr/>
                <a:lstStyle/>
                <a:p>
                  <a:pPr>
                    <a:defRPr sz="1100" b="1">
                      <a:solidFill>
                        <a:schemeClr val="tx1"/>
                      </a:solidFill>
                    </a:defRPr>
                  </a:pPr>
                  <a:endParaRPr lang="en-US"/>
                </a:p>
              </c:txPr>
              <c:dLblPos val="ctr"/>
              <c:showLegendKey val="0"/>
              <c:showVal val="1"/>
              <c:showCatName val="0"/>
              <c:showSerName val="1"/>
              <c:showPercent val="0"/>
              <c:showBubbleSize val="0"/>
              <c:separator> </c:separator>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dLbls>
            <c:dLbl>
              <c:idx val="0"/>
              <c:layout>
                <c:manualLayout>
                  <c:x val="-0.18622401424408183"/>
                  <c:y val="0"/>
                </c:manualLayout>
              </c:layout>
              <c:dLblPos val="ctr"/>
              <c:showLegendKey val="0"/>
              <c:showVal val="1"/>
              <c:showCatName val="0"/>
              <c:showSerName val="1"/>
              <c:showPercent val="0"/>
              <c:showBubbleSize val="0"/>
              <c:separator> </c:separator>
            </c:dLbl>
            <c:txPr>
              <a:bodyPr/>
              <a:lstStyle/>
              <a:p>
                <a:pPr>
                  <a:defRPr sz="1050"/>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solidFill>
          </c:spPr>
          <c:invertIfNegative val="0"/>
          <c:dLbls>
            <c:dLbl>
              <c:idx val="1"/>
              <c:layout/>
              <c:spPr>
                <a:noFill/>
                <a:effectLst/>
              </c:spPr>
              <c:txPr>
                <a:bodyPr/>
                <a:lstStyle/>
                <a:p>
                  <a:pPr>
                    <a:defRPr sz="1400" b="1" baseline="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dLbl>
            <c:spPr>
              <a:noFill/>
            </c:spPr>
            <c:txPr>
              <a:bodyPr/>
              <a:lstStyle/>
              <a:p>
                <a:pPr>
                  <a:defRPr sz="1200" b="1" baseline="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srgbClr>
            </a:solidFill>
          </c:spPr>
          <c:invertIfNegative val="0"/>
          <c:dLbls>
            <c:dLbl>
              <c:idx val="1"/>
              <c:layout>
                <c:manualLayout>
                  <c:x val="0.23659608367075979"/>
                  <c:y val="7.6287349014621739E-3"/>
                </c:manualLayout>
              </c:layout>
              <c:spPr>
                <a:noFill/>
              </c:spPr>
              <c:txPr>
                <a:bodyPr/>
                <a:lstStyle/>
                <a:p>
                  <a:pPr>
                    <a:defRPr sz="1000" b="0"/>
                  </a:pPr>
                  <a:endParaRPr lang="en-US"/>
                </a:p>
              </c:txPr>
              <c:showLegendKey val="0"/>
              <c:showVal val="1"/>
              <c:showCatName val="0"/>
              <c:showSerName val="1"/>
              <c:showPercent val="0"/>
              <c:showBubbleSize val="0"/>
              <c:separator>
</c:separator>
            </c:dLbl>
            <c:spPr>
              <a:noFill/>
            </c:spPr>
            <c:txPr>
              <a:bodyPr/>
              <a:lstStyle/>
              <a:p>
                <a:pPr>
                  <a:defRPr sz="1100" b="1"/>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94918144"/>
        <c:axId val="94919680"/>
      </c:barChart>
      <c:catAx>
        <c:axId val="94918144"/>
        <c:scaling>
          <c:orientation val="minMax"/>
        </c:scaling>
        <c:delete val="0"/>
        <c:axPos val="b"/>
        <c:numFmt formatCode="General" sourceLinked="1"/>
        <c:majorTickMark val="out"/>
        <c:minorTickMark val="none"/>
        <c:tickLblPos val="nextTo"/>
        <c:txPr>
          <a:bodyPr/>
          <a:lstStyle/>
          <a:p>
            <a:pPr>
              <a:defRPr sz="1400"/>
            </a:pPr>
            <a:endParaRPr lang="en-US"/>
          </a:p>
        </c:txPr>
        <c:crossAx val="94919680"/>
        <c:crosses val="autoZero"/>
        <c:auto val="1"/>
        <c:lblAlgn val="ctr"/>
        <c:lblOffset val="100"/>
        <c:noMultiLvlLbl val="0"/>
      </c:catAx>
      <c:valAx>
        <c:axId val="94919680"/>
        <c:scaling>
          <c:orientation val="minMax"/>
        </c:scaling>
        <c:delete val="1"/>
        <c:axPos val="l"/>
        <c:numFmt formatCode="0%" sourceLinked="1"/>
        <c:majorTickMark val="out"/>
        <c:minorTickMark val="none"/>
        <c:tickLblPos val="nextTo"/>
        <c:crossAx val="94918144"/>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2007806337646711"/>
          <c:y val="0.14309114055353858"/>
          <c:w val="0.50906785040553737"/>
          <c:h val="0.71489713486412998"/>
        </c:manualLayout>
      </c:layout>
      <c:pieChart>
        <c:varyColors val="1"/>
        <c:ser>
          <c:idx val="0"/>
          <c:order val="0"/>
          <c:tx>
            <c:strRef>
              <c:f>Sheet1!$B$1</c:f>
              <c:strCache>
                <c:ptCount val="1"/>
              </c:strCache>
            </c:strRef>
          </c:tx>
          <c:spPr>
            <a:solidFill>
              <a:srgbClr val="3366FF"/>
            </a:solidFill>
            <a:ln w="28174">
              <a:noFill/>
            </a:ln>
            <a:effectLst/>
            <a:scene3d>
              <a:camera prst="orthographicFront"/>
              <a:lightRig rig="threePt" dir="t"/>
            </a:scene3d>
            <a:sp3d prstMaterial="matte">
              <a:bevelT w="38100" h="38100"/>
              <a:bevelB w="38100" h="38100"/>
            </a:sp3d>
          </c:spPr>
          <c:dPt>
            <c:idx val="0"/>
            <c:bubble3D val="0"/>
            <c:spPr>
              <a:solidFill>
                <a:srgbClr val="156736"/>
              </a:solidFill>
              <a:ln w="28174">
                <a:noFill/>
              </a:ln>
              <a:effectLst/>
              <a:scene3d>
                <a:camera prst="orthographicFront"/>
                <a:lightRig rig="threePt" dir="t"/>
              </a:scene3d>
              <a:sp3d prstMaterial="matte">
                <a:bevelT w="38100" h="38100"/>
                <a:bevelB w="38100" h="38100"/>
              </a:sp3d>
            </c:spPr>
          </c:dPt>
          <c:dPt>
            <c:idx val="1"/>
            <c:bubble3D val="0"/>
            <c:spPr>
              <a:solidFill>
                <a:srgbClr val="4FB94A"/>
              </a:solidFill>
              <a:ln w="28174">
                <a:noFill/>
              </a:ln>
              <a:effectLst/>
              <a:scene3d>
                <a:camera prst="orthographicFront"/>
                <a:lightRig rig="threePt" dir="t"/>
              </a:scene3d>
              <a:sp3d prstMaterial="matte">
                <a:bevelT w="38100" h="38100"/>
                <a:bevelB w="38100" h="38100"/>
              </a:sp3d>
            </c:spPr>
          </c:dPt>
          <c:dPt>
            <c:idx val="2"/>
            <c:bubble3D val="0"/>
            <c:spPr>
              <a:solidFill>
                <a:srgbClr val="669900"/>
              </a:solidFill>
              <a:ln w="28174">
                <a:noFill/>
              </a:ln>
              <a:effectLst/>
              <a:scene3d>
                <a:camera prst="orthographicFront"/>
                <a:lightRig rig="threePt" dir="t"/>
              </a:scene3d>
              <a:sp3d prstMaterial="matte">
                <a:bevelT w="38100" h="38100"/>
                <a:bevelB w="38100" h="38100"/>
              </a:sp3d>
            </c:spPr>
          </c:dPt>
          <c:dPt>
            <c:idx val="3"/>
            <c:bubble3D val="0"/>
            <c:spPr>
              <a:solidFill>
                <a:srgbClr val="9BBB59">
                  <a:lumMod val="40000"/>
                  <a:lumOff val="60000"/>
                </a:srgbClr>
              </a:solidFill>
              <a:ln w="28174">
                <a:noFill/>
              </a:ln>
              <a:effectLst/>
              <a:scene3d>
                <a:camera prst="orthographicFront"/>
                <a:lightRig rig="threePt" dir="t"/>
              </a:scene3d>
              <a:sp3d prstMaterial="matte">
                <a:bevelT w="38100" h="38100"/>
                <a:bevelB w="38100" h="38100"/>
              </a:sp3d>
            </c:spPr>
          </c:dPt>
          <c:dLbls>
            <c:dLbl>
              <c:idx val="0"/>
              <c:layout>
                <c:manualLayout>
                  <c:x val="-3.2014745830027801E-2"/>
                  <c:y val="-0.22936163878264001"/>
                </c:manualLayout>
              </c:layout>
              <c:spPr>
                <a:effectLst>
                  <a:outerShdw blurRad="50800" dist="38100" dir="2700000" algn="tl" rotWithShape="0">
                    <a:prstClr val="black">
                      <a:alpha val="40000"/>
                    </a:prstClr>
                  </a:outerShdw>
                </a:effectLst>
              </c:spPr>
              <c:txPr>
                <a:bodyPr/>
                <a:lstStyle/>
                <a:p>
                  <a:pPr>
                    <a:defRPr sz="1000">
                      <a:solidFill>
                        <a:schemeClr val="bg1"/>
                      </a:solidFill>
                    </a:defRPr>
                  </a:pPr>
                  <a:endParaRPr lang="en-US"/>
                </a:p>
              </c:txPr>
              <c:dLblPos val="bestFit"/>
              <c:showLegendKey val="0"/>
              <c:showVal val="0"/>
              <c:showCatName val="1"/>
              <c:showSerName val="0"/>
              <c:showPercent val="1"/>
              <c:showBubbleSize val="0"/>
            </c:dLbl>
            <c:dLbl>
              <c:idx val="1"/>
              <c:layout>
                <c:manualLayout>
                  <c:x val="0.16461444689082111"/>
                  <c:y val="0.22498316891215098"/>
                </c:manualLayout>
              </c:layout>
              <c:spPr/>
              <c:txPr>
                <a:bodyPr/>
                <a:lstStyle/>
                <a:p>
                  <a:pPr>
                    <a:defRPr sz="1100">
                      <a:solidFill>
                        <a:schemeClr val="bg1"/>
                      </a:solidFill>
                      <a:effectLst>
                        <a:outerShdw blurRad="38100" dist="38100" dir="2700000" algn="tl">
                          <a:srgbClr val="000000">
                            <a:alpha val="43137"/>
                          </a:srgbClr>
                        </a:outerShdw>
                      </a:effectLst>
                    </a:defRPr>
                  </a:pPr>
                  <a:endParaRPr lang="en-US"/>
                </a:p>
              </c:txPr>
              <c:dLblPos val="bestFit"/>
              <c:showLegendKey val="0"/>
              <c:showVal val="0"/>
              <c:showCatName val="1"/>
              <c:showSerName val="0"/>
              <c:showPercent val="1"/>
              <c:showBubbleSize val="0"/>
            </c:dLbl>
            <c:dLbl>
              <c:idx val="2"/>
              <c:layout>
                <c:manualLayout>
                  <c:x val="-0.14061773084051699"/>
                  <c:y val="8.8545322355073591E-2"/>
                </c:manualLayout>
              </c:layout>
              <c:spPr/>
              <c:txPr>
                <a:bodyPr/>
                <a:lstStyle/>
                <a:p>
                  <a:pPr>
                    <a:defRPr sz="1000">
                      <a:solidFill>
                        <a:schemeClr val="bg1"/>
                      </a:solidFill>
                    </a:defRPr>
                  </a:pPr>
                  <a:endParaRPr lang="en-US"/>
                </a:p>
              </c:txPr>
              <c:dLblPos val="bestFit"/>
              <c:showLegendKey val="0"/>
              <c:showVal val="0"/>
              <c:showCatName val="1"/>
              <c:showSerName val="0"/>
              <c:showPercent val="1"/>
              <c:showBubbleSize val="0"/>
            </c:dLbl>
            <c:dLbl>
              <c:idx val="3"/>
              <c:layout>
                <c:manualLayout>
                  <c:x val="1.8380029125353612E-2"/>
                  <c:y val="-1.3121415197919003E-2"/>
                </c:manualLayout>
              </c:layout>
              <c:dLblPos val="bestFit"/>
              <c:showLegendKey val="0"/>
              <c:showVal val="1"/>
              <c:showCatName val="1"/>
              <c:showSerName val="0"/>
              <c:showPercent val="0"/>
              <c:showBubbleSize val="0"/>
            </c:dLbl>
            <c:txPr>
              <a:bodyPr/>
              <a:lstStyle/>
              <a:p>
                <a:pPr>
                  <a:defRPr sz="1000">
                    <a:solidFill>
                      <a:srgbClr val="5A5A5A"/>
                    </a:solidFill>
                  </a:defRPr>
                </a:pPr>
                <a:endParaRPr lang="en-US"/>
              </a:p>
            </c:txPr>
            <c:showLegendKey val="0"/>
            <c:showVal val="0"/>
            <c:showCatName val="1"/>
            <c:showSerName val="0"/>
            <c:showPercent val="1"/>
            <c:showBubbleSize val="0"/>
            <c:showLeaderLines val="1"/>
          </c:dLbls>
          <c:cat>
            <c:strRef>
              <c:f>Sheet1!$A$2:$A$5</c:f>
              <c:strCache>
                <c:ptCount val="4"/>
                <c:pt idx="0">
                  <c:v>State &amp; Muni</c:v>
                </c:pt>
                <c:pt idx="1">
                  <c:v>Corporate</c:v>
                </c:pt>
                <c:pt idx="2">
                  <c:v>Asset Backed</c:v>
                </c:pt>
                <c:pt idx="3">
                  <c:v>Govt &amp; Agency</c:v>
                </c:pt>
              </c:strCache>
            </c:strRef>
          </c:cat>
          <c:val>
            <c:numRef>
              <c:f>Sheet1!$B$2:$B$5</c:f>
              <c:numCache>
                <c:formatCode>0%</c:formatCode>
                <c:ptCount val="4"/>
                <c:pt idx="0">
                  <c:v>0.34</c:v>
                </c:pt>
                <c:pt idx="1">
                  <c:v>0.47</c:v>
                </c:pt>
                <c:pt idx="2">
                  <c:v>0.15</c:v>
                </c:pt>
                <c:pt idx="3">
                  <c:v>0.04</c:v>
                </c:pt>
              </c:numCache>
            </c:numRef>
          </c:val>
        </c:ser>
        <c:dLbls>
          <c:showLegendKey val="0"/>
          <c:showVal val="0"/>
          <c:showCatName val="0"/>
          <c:showSerName val="0"/>
          <c:showPercent val="0"/>
          <c:showBubbleSize val="0"/>
          <c:showLeaderLines val="1"/>
        </c:dLbls>
        <c:firstSliceAng val="109"/>
      </c:pieChart>
      <c:spPr>
        <a:noFill/>
        <a:ln w="25399">
          <a:noFill/>
        </a:ln>
      </c:spPr>
    </c:plotArea>
    <c:plotVisOnly val="1"/>
    <c:dispBlanksAs val="zero"/>
    <c:showDLblsOverMax val="0"/>
  </c:chart>
  <c:spPr>
    <a:noFill/>
    <a:ln>
      <a:noFill/>
    </a:ln>
  </c:spPr>
  <c:txPr>
    <a:bodyPr/>
    <a:lstStyle/>
    <a:p>
      <a:pPr>
        <a:defRPr sz="1330" b="1" i="0" u="none" strike="noStrike" baseline="0">
          <a:solidFill>
            <a:srgbClr val="FFFFFF"/>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3970885052579"/>
          <c:y val="0.19282397633239928"/>
          <c:w val="0.48025443094235482"/>
          <c:h val="0.76510584890243971"/>
        </c:manualLayout>
      </c:layout>
      <c:pieChart>
        <c:varyColors val="1"/>
        <c:ser>
          <c:idx val="0"/>
          <c:order val="0"/>
          <c:tx>
            <c:strRef>
              <c:f>Sheet1!$B$1</c:f>
              <c:strCache>
                <c:ptCount val="1"/>
                <c:pt idx="0">
                  <c:v>PCT</c:v>
                </c:pt>
              </c:strCache>
            </c:strRef>
          </c:tx>
          <c:spPr>
            <a:solidFill>
              <a:srgbClr val="4FB94A"/>
            </a:solidFill>
            <a:effectLst/>
            <a:scene3d>
              <a:camera prst="orthographicFront"/>
              <a:lightRig rig="threePt" dir="t"/>
            </a:scene3d>
            <a:sp3d prstMaterial="matte">
              <a:bevelT w="38100" h="38100"/>
              <a:bevelB w="0" h="0"/>
            </a:sp3d>
          </c:spPr>
          <c:explosion val="5"/>
          <c:dPt>
            <c:idx val="0"/>
            <c:bubble3D val="0"/>
            <c:spPr>
              <a:solidFill>
                <a:srgbClr val="156736"/>
              </a:solidFill>
              <a:effectLst/>
              <a:scene3d>
                <a:camera prst="orthographicFront"/>
                <a:lightRig rig="threePt" dir="t"/>
              </a:scene3d>
              <a:sp3d prstMaterial="matte">
                <a:bevelT w="38100" h="38100"/>
                <a:bevelB w="0" h="0"/>
              </a:sp3d>
            </c:spPr>
          </c:dPt>
          <c:dPt>
            <c:idx val="1"/>
            <c:bubble3D val="0"/>
          </c:dPt>
          <c:dPt>
            <c:idx val="2"/>
            <c:bubble3D val="0"/>
            <c:spPr>
              <a:solidFill>
                <a:srgbClr val="003300"/>
              </a:solidFill>
              <a:effectLst/>
              <a:scene3d>
                <a:camera prst="orthographicFront"/>
                <a:lightRig rig="threePt" dir="t"/>
              </a:scene3d>
              <a:sp3d prstMaterial="matte">
                <a:bevelT w="38100" h="38100"/>
                <a:bevelB w="0" h="0"/>
              </a:sp3d>
            </c:spPr>
          </c:dPt>
          <c:dPt>
            <c:idx val="3"/>
            <c:bubble3D val="0"/>
            <c:spPr>
              <a:solidFill>
                <a:schemeClr val="accent3">
                  <a:lumMod val="40000"/>
                  <a:lumOff val="60000"/>
                </a:schemeClr>
              </a:solidFill>
              <a:effectLst/>
              <a:scene3d>
                <a:camera prst="orthographicFront"/>
                <a:lightRig rig="threePt" dir="t"/>
              </a:scene3d>
              <a:sp3d prstMaterial="matte">
                <a:bevelT w="38100" h="38100"/>
                <a:bevelB w="0" h="0"/>
              </a:sp3d>
            </c:spPr>
          </c:dPt>
          <c:dPt>
            <c:idx val="4"/>
            <c:bubble3D val="0"/>
            <c:spPr>
              <a:solidFill>
                <a:srgbClr val="C3D69B"/>
              </a:solidFill>
              <a:effectLst/>
              <a:scene3d>
                <a:camera prst="orthographicFront"/>
                <a:lightRig rig="threePt" dir="t"/>
              </a:scene3d>
              <a:sp3d prstMaterial="matte">
                <a:bevelT w="38100" h="38100"/>
                <a:bevelB w="0" h="0"/>
              </a:sp3d>
            </c:spPr>
          </c:dPt>
          <c:dPt>
            <c:idx val="5"/>
            <c:bubble3D val="0"/>
            <c:spPr>
              <a:solidFill>
                <a:srgbClr val="669900"/>
              </a:solidFill>
              <a:effectLst/>
              <a:scene3d>
                <a:camera prst="orthographicFront"/>
                <a:lightRig rig="threePt" dir="t"/>
              </a:scene3d>
              <a:sp3d prstMaterial="matte">
                <a:bevelT w="38100" h="38100"/>
                <a:bevelB w="0" h="0"/>
              </a:sp3d>
            </c:spPr>
          </c:dPt>
          <c:dLbls>
            <c:dLbl>
              <c:idx val="0"/>
              <c:layout>
                <c:manualLayout>
                  <c:x val="0.21009806954491653"/>
                  <c:y val="-4.8115941631616754E-2"/>
                </c:manualLayout>
              </c:layout>
              <c:spPr>
                <a:solidFill>
                  <a:srgbClr val="156736"/>
                </a:solidFill>
                <a:effectLst>
                  <a:outerShdw blurRad="50800" dist="38100" dir="2700000" algn="tl" rotWithShape="0">
                    <a:prstClr val="black">
                      <a:alpha val="40000"/>
                    </a:prstClr>
                  </a:outerShdw>
                </a:effectLst>
              </c:spPr>
              <c:txPr>
                <a:bodyPr/>
                <a:lstStyle/>
                <a:p>
                  <a:pPr>
                    <a:defRPr sz="1000" b="1" u="none">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dLbl>
            <c:dLbl>
              <c:idx val="1"/>
              <c:layout>
                <c:manualLayout>
                  <c:x val="4.8912363010059086E-2"/>
                  <c:y val="-5.3441631616755962E-2"/>
                </c:manualLayout>
              </c:layout>
              <c:tx>
                <c:rich>
                  <a:bodyPr/>
                  <a:lstStyle/>
                  <a:p>
                    <a:pPr>
                      <a:defRPr sz="1000" u="none">
                        <a:latin typeface="Arial" panose="020B0604020202020204" pitchFamily="34" charset="0"/>
                        <a:cs typeface="Arial" panose="020B0604020202020204" pitchFamily="34" charset="0"/>
                      </a:defRPr>
                    </a:pPr>
                    <a:r>
                      <a:rPr lang="en-US" u="none" dirty="0"/>
                      <a:t>MONTHS </a:t>
                    </a:r>
                    <a:r>
                      <a:rPr lang="en-US" sz="900" u="sng" dirty="0"/>
                      <a:t>(NEGOTIATED)</a:t>
                    </a:r>
                    <a:r>
                      <a:rPr lang="en-US" u="none" dirty="0"/>
                      <a:t>
LPs
(Secondary Liquidity)
8%</a:t>
                    </a:r>
                  </a:p>
                </c:rich>
              </c:tx>
              <c:spPr/>
              <c:showLegendKey val="0"/>
              <c:showVal val="1"/>
              <c:showCatName val="1"/>
              <c:showSerName val="0"/>
              <c:showPercent val="0"/>
              <c:showBubbleSize val="0"/>
              <c:separator>
</c:separator>
            </c:dLbl>
            <c:dLbl>
              <c:idx val="2"/>
              <c:layout>
                <c:manualLayout>
                  <c:x val="0.1205588927129591"/>
                  <c:y val="2.8471997543307433E-2"/>
                </c:manualLayout>
              </c:layout>
              <c:spPr/>
              <c:txPr>
                <a:bodyPr/>
                <a:lstStyle/>
                <a:p>
                  <a:pPr>
                    <a:defRPr sz="900" u="none">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dLbl>
            <c:dLbl>
              <c:idx val="3"/>
              <c:layout>
                <c:manualLayout>
                  <c:x val="5.7449830412358495E-2"/>
                  <c:y val="0.1564150247588548"/>
                </c:manualLayout>
              </c:layout>
              <c:tx>
                <c:rich>
                  <a:bodyPr/>
                  <a:lstStyle/>
                  <a:p>
                    <a:pPr>
                      <a:defRPr sz="1000" u="none">
                        <a:latin typeface="Arial" panose="020B0604020202020204" pitchFamily="34" charset="0"/>
                        <a:cs typeface="Arial" panose="020B0604020202020204" pitchFamily="34" charset="0"/>
                      </a:defRPr>
                    </a:pPr>
                    <a:r>
                      <a:rPr lang="en-US" u="sng" dirty="0"/>
                      <a:t>6 MONTHS</a:t>
                    </a:r>
                    <a:r>
                      <a:rPr lang="en-US" u="none" dirty="0"/>
                      <a:t>
BOLI
1%</a:t>
                    </a:r>
                  </a:p>
                </c:rich>
              </c:tx>
              <c:spPr/>
              <c:showLegendKey val="0"/>
              <c:showVal val="1"/>
              <c:showCatName val="1"/>
              <c:showSerName val="0"/>
              <c:showPercent val="0"/>
              <c:showBubbleSize val="0"/>
              <c:separator>
</c:separator>
            </c:dLbl>
            <c:dLbl>
              <c:idx val="4"/>
              <c:layout>
                <c:manualLayout>
                  <c:x val="-3.0900210699145114E-2"/>
                  <c:y val="0.1372666690429318"/>
                </c:manualLayout>
              </c:layout>
              <c:showLegendKey val="0"/>
              <c:showVal val="1"/>
              <c:showCatName val="1"/>
              <c:showSerName val="0"/>
              <c:showPercent val="0"/>
              <c:showBubbleSize val="0"/>
              <c:separator>
</c:separator>
            </c:dLbl>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1"/>
          </c:dLbls>
          <c:cat>
            <c:strRef>
              <c:f>Sheet1!$A$2:$A$5</c:f>
              <c:strCache>
                <c:ptCount val="4"/>
                <c:pt idx="0">
                  <c:v>DAILY
Cash
Equities
Bonds</c:v>
                </c:pt>
                <c:pt idx="1">
                  <c:v>MONTHS (NEGOTIATED)
LPs
(Secondary Liquidity)</c:v>
                </c:pt>
                <c:pt idx="2">
                  <c:v>30-90 DAYS
HFs/Privates</c:v>
                </c:pt>
                <c:pt idx="3">
                  <c:v>6 MONTHS
BOLI</c:v>
                </c:pt>
              </c:strCache>
            </c:strRef>
          </c:cat>
          <c:val>
            <c:numRef>
              <c:f>Sheet1!$B$2:$B$5</c:f>
              <c:numCache>
                <c:formatCode>0%</c:formatCode>
                <c:ptCount val="4"/>
                <c:pt idx="0">
                  <c:v>0.87</c:v>
                </c:pt>
                <c:pt idx="1">
                  <c:v>0.08</c:v>
                </c:pt>
                <c:pt idx="2">
                  <c:v>0.04</c:v>
                </c:pt>
                <c:pt idx="3">
                  <c:v>0.01</c:v>
                </c:pt>
              </c:numCache>
            </c:numRef>
          </c:val>
        </c:ser>
        <c:dLbls>
          <c:showLegendKey val="0"/>
          <c:showVal val="0"/>
          <c:showCatName val="0"/>
          <c:showSerName val="0"/>
          <c:showPercent val="0"/>
          <c:showBubbleSize val="0"/>
          <c:showLeaderLines val="1"/>
        </c:dLbls>
        <c:firstSliceAng val="106"/>
      </c:pieChart>
      <c:spPr>
        <a:noFill/>
        <a:ln w="25388">
          <a:noFill/>
        </a:ln>
      </c:spPr>
    </c:plotArea>
    <c:plotVisOnly val="1"/>
    <c:dispBlanksAs val="zero"/>
    <c:showDLblsOverMax val="0"/>
  </c:chart>
  <c:spPr>
    <a:scene3d>
      <a:camera prst="orthographicFront"/>
      <a:lightRig rig="threePt" dir="t"/>
    </a:scene3d>
    <a:sp3d>
      <a:bevelT h="317500"/>
    </a:sp3d>
  </c:spPr>
  <c:txPr>
    <a:bodyPr/>
    <a:lstStyle/>
    <a:p>
      <a:pPr>
        <a:defRPr sz="1799" b="1">
          <a:latin typeface="Verdana"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440709555657"/>
          <c:y val="0.11138692951416397"/>
          <c:w val="0.70105291145565496"/>
          <c:h val="0.8221181500682001"/>
        </c:manualLayout>
      </c:layout>
      <c:pieChart>
        <c:varyColors val="1"/>
        <c:ser>
          <c:idx val="0"/>
          <c:order val="0"/>
          <c:tx>
            <c:strRef>
              <c:f>Sheet1!$B$1</c:f>
              <c:strCache>
                <c:ptCount val="1"/>
                <c:pt idx="0">
                  <c:v>Pct</c:v>
                </c:pt>
              </c:strCache>
            </c:strRef>
          </c:tx>
          <c:spPr>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idx val="0"/>
            <c:bubble3D val="0"/>
            <c:spPr>
              <a:solidFill>
                <a:schemeClr val="accent3">
                  <a:lumMod val="75000"/>
                </a:schemeClr>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Pt>
            <c:idx val="1"/>
            <c:bubble3D val="0"/>
            <c:spPr>
              <a:solidFill>
                <a:schemeClr val="accent3">
                  <a:lumMod val="40000"/>
                  <a:lumOff val="60000"/>
                </a:schemeClr>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Pt>
            <c:idx val="2"/>
            <c:bubble3D val="0"/>
            <c:spPr>
              <a:solidFill>
                <a:srgbClr val="4FB94A"/>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Pt>
            <c:idx val="3"/>
            <c:bubble3D val="0"/>
            <c:spPr>
              <a:solidFill>
                <a:srgbClr val="156736"/>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Pt>
            <c:idx val="4"/>
            <c:bubble3D val="0"/>
            <c:spPr>
              <a:solidFill>
                <a:schemeClr val="accent3">
                  <a:lumMod val="20000"/>
                  <a:lumOff val="80000"/>
                </a:schemeClr>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Pt>
            <c:idx val="5"/>
            <c:bubble3D val="0"/>
            <c:spPr>
              <a:solidFill>
                <a:srgbClr val="156736"/>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Pt>
            <c:idx val="6"/>
            <c:bubble3D val="0"/>
            <c:spPr>
              <a:solidFill>
                <a:srgbClr val="4FB94A"/>
              </a:solidFill>
              <a:effectLst>
                <a:outerShdw blurRad="254000" sx="107000" sy="107000" algn="ctr" rotWithShape="0">
                  <a:srgbClr val="003300">
                    <a:alpha val="40000"/>
                  </a:srgbClr>
                </a:outerShdw>
              </a:effectLst>
              <a:scene3d>
                <a:camera prst="orthographicFront"/>
                <a:lightRig rig="threePt" dir="t"/>
              </a:scene3d>
              <a:sp3d prstMaterial="matte">
                <a:bevelT w="38100" h="38100"/>
                <a:bevelB w="38100" h="38100"/>
              </a:sp3d>
            </c:spPr>
          </c:dPt>
          <c:dPt>
            <c:idx val="7"/>
            <c:bubble3D val="0"/>
            <c:spPr>
              <a:solidFill>
                <a:srgbClr val="4FB94A"/>
              </a:solidFill>
              <a:effectLst>
                <a:outerShdw blurRad="254000" sx="107000" sy="107000" algn="ctr" rotWithShape="0">
                  <a:prstClr val="black">
                    <a:alpha val="40000"/>
                  </a:prstClr>
                </a:outerShdw>
              </a:effectLst>
              <a:scene3d>
                <a:camera prst="orthographicFront"/>
                <a:lightRig rig="threePt" dir="t"/>
              </a:scene3d>
              <a:sp3d prstMaterial="matte">
                <a:bevelT w="38100" h="38100"/>
                <a:bevelB w="38100" h="38100"/>
              </a:sp3d>
            </c:spPr>
          </c:dPt>
          <c:dLbls>
            <c:dLbl>
              <c:idx val="0"/>
              <c:layout>
                <c:manualLayout>
                  <c:x val="0.15262918084606514"/>
                  <c:y val="-6.6025586660260788E-2"/>
                </c:manualLayout>
              </c:layout>
              <c:dLblPos val="bestFit"/>
              <c:showLegendKey val="0"/>
              <c:showVal val="1"/>
              <c:showCatName val="1"/>
              <c:showSerName val="0"/>
              <c:showPercent val="0"/>
              <c:showBubbleSize val="0"/>
              <c:separator>
</c:separator>
            </c:dLbl>
            <c:dLbl>
              <c:idx val="1"/>
              <c:layout>
                <c:manualLayout>
                  <c:x val="0.13259137702723869"/>
                  <c:y val="6.3680892442803103E-2"/>
                </c:manualLayout>
              </c:layout>
              <c:dLblPos val="bestFit"/>
              <c:showLegendKey val="0"/>
              <c:showVal val="1"/>
              <c:showCatName val="1"/>
              <c:showSerName val="0"/>
              <c:showPercent val="0"/>
              <c:showBubbleSize val="0"/>
              <c:separator>
</c:separator>
            </c:dLbl>
            <c:dLbl>
              <c:idx val="2"/>
              <c:layout>
                <c:manualLayout>
                  <c:x val="8.8191112186926E-4"/>
                  <c:y val="1.7327867601530877E-2"/>
                </c:manualLayout>
              </c:layout>
              <c:dLblPos val="bestFit"/>
              <c:showLegendKey val="0"/>
              <c:showVal val="1"/>
              <c:showCatName val="1"/>
              <c:showSerName val="0"/>
              <c:showPercent val="0"/>
              <c:showBubbleSize val="0"/>
              <c:separator>
</c:separator>
            </c:dLbl>
            <c:dLbl>
              <c:idx val="3"/>
              <c:layout>
                <c:manualLayout>
                  <c:x val="-0.26278566445017149"/>
                  <c:y val="8.259173073476106E-2"/>
                </c:manualLayout>
              </c:layout>
              <c:spPr/>
              <c:txPr>
                <a:bodyPr/>
                <a:lstStyle/>
                <a:p>
                  <a:pPr>
                    <a:defRPr sz="1400">
                      <a:solidFill>
                        <a:schemeClr val="bg1"/>
                      </a:solidFill>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4"/>
              <c:layout>
                <c:manualLayout>
                  <c:x val="0.1517762811294158"/>
                  <c:y val="-0.15790210957585382"/>
                </c:manualLayout>
              </c:layout>
              <c:dLblPos val="bestFit"/>
              <c:showLegendKey val="0"/>
              <c:showVal val="1"/>
              <c:showCatName val="1"/>
              <c:showSerName val="0"/>
              <c:showPercent val="0"/>
              <c:showBubbleSize val="0"/>
              <c:separator>
</c:separator>
            </c:dLbl>
            <c:dLbl>
              <c:idx val="5"/>
              <c:layout>
                <c:manualLayout>
                  <c:x val="-0.26295777505659895"/>
                  <c:y val="0.14930407694392231"/>
                </c:manualLayout>
              </c:layout>
              <c:spPr>
                <a:solidFill>
                  <a:srgbClr val="156736"/>
                </a:solidFill>
                <a:effectLst>
                  <a:outerShdw blurRad="50800" dist="38100" dir="2700000" algn="tl" rotWithShape="0">
                    <a:prstClr val="black">
                      <a:alpha val="40000"/>
                    </a:prstClr>
                  </a:outerShdw>
                </a:effectLst>
              </c:spPr>
              <c:txPr>
                <a:bodyPr/>
                <a:lstStyle/>
                <a:p>
                  <a:pPr>
                    <a:defRPr sz="1100">
                      <a:solidFill>
                        <a:schemeClr val="bg1"/>
                      </a:solidFill>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6"/>
              <c:layout>
                <c:manualLayout>
                  <c:x val="0.13620569395352777"/>
                  <c:y val="-0.13062409288824384"/>
                </c:manualLayout>
              </c:layout>
              <c:spPr/>
              <c:txPr>
                <a:bodyPr/>
                <a:lstStyle/>
                <a:p>
                  <a:pPr>
                    <a:defRPr sz="1100" baseline="0">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7"/>
              <c:layout>
                <c:manualLayout>
                  <c:x val="0.12517836946055064"/>
                  <c:y val="-0.18206156046110317"/>
                </c:manualLayout>
              </c:layout>
              <c:spPr/>
              <c:txPr>
                <a:bodyPr/>
                <a:lstStyle/>
                <a:p>
                  <a:pPr>
                    <a:defRPr sz="1100">
                      <a:solidFill>
                        <a:schemeClr val="tx1"/>
                      </a:solidFill>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txPr>
              <a:bodyPr/>
              <a:lstStyle/>
              <a:p>
                <a:pPr>
                  <a:defRPr sz="1100">
                    <a:latin typeface="Arial" pitchFamily="34" charset="0"/>
                    <a:cs typeface="Arial" pitchFamily="34" charset="0"/>
                  </a:defRPr>
                </a:pPr>
                <a:endParaRPr lang="en-US"/>
              </a:p>
            </c:txPr>
            <c:showLegendKey val="0"/>
            <c:showVal val="1"/>
            <c:showCatName val="1"/>
            <c:showSerName val="0"/>
            <c:showPercent val="0"/>
            <c:showBubbleSize val="0"/>
            <c:separator>
</c:separator>
            <c:showLeaderLines val="1"/>
          </c:dLbls>
          <c:cat>
            <c:strRef>
              <c:f>Sheet1!$A$2:$A$6</c:f>
              <c:strCache>
                <c:ptCount val="5"/>
                <c:pt idx="0">
                  <c:v>Other</c:v>
                </c:pt>
                <c:pt idx="1">
                  <c:v>Auto</c:v>
                </c:pt>
                <c:pt idx="2">
                  <c:v>Non Agency MBS</c:v>
                </c:pt>
                <c:pt idx="3">
                  <c:v>Agency MBS/CMBS</c:v>
                </c:pt>
                <c:pt idx="4">
                  <c:v>Non Agency CMBS</c:v>
                </c:pt>
              </c:strCache>
            </c:strRef>
          </c:cat>
          <c:val>
            <c:numRef>
              <c:f>Sheet1!$B$2:$B$6</c:f>
              <c:numCache>
                <c:formatCode>0%</c:formatCode>
                <c:ptCount val="5"/>
                <c:pt idx="0">
                  <c:v>0.13</c:v>
                </c:pt>
                <c:pt idx="1">
                  <c:v>0.11</c:v>
                </c:pt>
                <c:pt idx="2">
                  <c:v>0.01</c:v>
                </c:pt>
                <c:pt idx="3">
                  <c:v>0.64</c:v>
                </c:pt>
                <c:pt idx="4">
                  <c:v>0.11</c:v>
                </c:pt>
              </c:numCache>
            </c:numRef>
          </c:val>
        </c:ser>
        <c:dLbls>
          <c:showLegendKey val="0"/>
          <c:showVal val="0"/>
          <c:showCatName val="0"/>
          <c:showSerName val="0"/>
          <c:showPercent val="0"/>
          <c:showBubbleSize val="0"/>
          <c:showLeaderLines val="1"/>
        </c:dLbls>
        <c:firstSliceAng val="235"/>
      </c:pieChart>
      <c:spPr>
        <a:noFill/>
        <a:ln w="25398">
          <a:noFill/>
        </a:ln>
      </c:spPr>
    </c:plotArea>
    <c:plotVisOnly val="1"/>
    <c:dispBlanksAs val="zero"/>
    <c:showDLblsOverMax val="0"/>
  </c:chart>
  <c:spPr>
    <a:scene3d>
      <a:camera prst="orthographicFront"/>
      <a:lightRig rig="threePt" dir="t"/>
    </a:scene3d>
    <a:sp3d>
      <a:bevelT h="635000"/>
    </a:sp3d>
  </c:spPr>
  <c:txPr>
    <a:bodyPr/>
    <a:lstStyle/>
    <a:p>
      <a:pPr>
        <a:defRPr sz="1800" b="1">
          <a:latin typeface="Verdana"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19180698737133E-2"/>
          <c:y val="3.7959855282363966E-2"/>
          <c:w val="0.76574847926086509"/>
          <c:h val="0.89791182116565615"/>
        </c:manualLayout>
      </c:layout>
      <c:pieChart>
        <c:varyColors val="1"/>
        <c:ser>
          <c:idx val="0"/>
          <c:order val="0"/>
          <c:tx>
            <c:strRef>
              <c:f>Sheet1!$B$1</c:f>
              <c:strCache>
                <c:ptCount val="1"/>
                <c:pt idx="0">
                  <c:v>Percentage</c:v>
                </c:pt>
              </c:strCache>
            </c:strRef>
          </c:tx>
          <c:spPr>
            <a:effectLst/>
            <a:scene3d>
              <a:camera prst="orthographicFront"/>
              <a:lightRig rig="threePt" dir="t"/>
            </a:scene3d>
            <a:sp3d prstMaterial="matte">
              <a:bevelT w="38100" h="38100"/>
              <a:bevelB w="0" h="0"/>
            </a:sp3d>
          </c:spPr>
          <c:dPt>
            <c:idx val="0"/>
            <c:bubble3D val="0"/>
            <c:spPr>
              <a:solidFill>
                <a:srgbClr val="4FB94A"/>
              </a:solidFill>
              <a:effectLst/>
              <a:scene3d>
                <a:camera prst="orthographicFront"/>
                <a:lightRig rig="threePt" dir="t"/>
              </a:scene3d>
              <a:sp3d prstMaterial="matte">
                <a:bevelT w="38100" h="38100"/>
                <a:bevelB w="0" h="0"/>
              </a:sp3d>
            </c:spPr>
          </c:dPt>
          <c:dPt>
            <c:idx val="1"/>
            <c:bubble3D val="0"/>
            <c:spPr>
              <a:solidFill>
                <a:srgbClr val="156736"/>
              </a:solidFill>
              <a:effectLst/>
              <a:scene3d>
                <a:camera prst="orthographicFront"/>
                <a:lightRig rig="threePt" dir="t"/>
              </a:scene3d>
              <a:sp3d prstMaterial="matte">
                <a:bevelT w="38100" h="38100"/>
                <a:bevelB w="0" h="0"/>
              </a:sp3d>
            </c:spPr>
          </c:dPt>
          <c:dPt>
            <c:idx val="2"/>
            <c:bubble3D val="0"/>
          </c:dPt>
          <c:dPt>
            <c:idx val="3"/>
            <c:bubble3D val="0"/>
            <c:spPr>
              <a:solidFill>
                <a:srgbClr val="9BBB59">
                  <a:lumMod val="40000"/>
                  <a:lumOff val="60000"/>
                </a:srgbClr>
              </a:solidFill>
              <a:effectLst/>
              <a:scene3d>
                <a:camera prst="orthographicFront"/>
                <a:lightRig rig="threePt" dir="t"/>
              </a:scene3d>
              <a:sp3d prstMaterial="matte">
                <a:bevelT w="38100" h="38100"/>
                <a:bevelB w="0" h="0"/>
              </a:sp3d>
            </c:spPr>
          </c:dPt>
          <c:dPt>
            <c:idx val="4"/>
            <c:bubble3D val="0"/>
            <c:spPr>
              <a:solidFill>
                <a:srgbClr val="003300"/>
              </a:solidFill>
              <a:effectLst/>
              <a:scene3d>
                <a:camera prst="orthographicFront"/>
                <a:lightRig rig="threePt" dir="t"/>
              </a:scene3d>
              <a:sp3d prstMaterial="matte">
                <a:bevelT w="38100" h="38100"/>
                <a:bevelB w="0" h="0"/>
              </a:sp3d>
            </c:spPr>
          </c:dPt>
          <c:dLbls>
            <c:dLbl>
              <c:idx val="0"/>
              <c:layout>
                <c:manualLayout>
                  <c:x val="-1.0682684836348303E-2"/>
                  <c:y val="-0.190423669436416"/>
                </c:manualLayout>
              </c:layout>
              <c:spPr/>
              <c:txPr>
                <a:bodyPr/>
                <a:lstStyle/>
                <a:p>
                  <a:pPr>
                    <a:defRPr sz="1100">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1"/>
              <c:layout>
                <c:manualLayout>
                  <c:x val="0.14227740125989363"/>
                  <c:y val="8.6510095318540384E-2"/>
                </c:manualLayout>
              </c:layout>
              <c:spPr>
                <a:solidFill>
                  <a:srgbClr val="156736"/>
                </a:solidFill>
                <a:effectLst>
                  <a:outerShdw blurRad="50800" dist="38100" dir="2700000" algn="tl" rotWithShape="0">
                    <a:prstClr val="black">
                      <a:alpha val="40000"/>
                    </a:prstClr>
                  </a:outerShdw>
                </a:effectLst>
              </c:spPr>
              <c:txPr>
                <a:bodyPr/>
                <a:lstStyle/>
                <a:p>
                  <a:pPr>
                    <a:defRPr sz="1099">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2"/>
              <c:layout>
                <c:manualLayout>
                  <c:x val="-0.10708637309224636"/>
                  <c:y val="0.16311050325907389"/>
                </c:manualLayout>
              </c:layout>
              <c:spPr/>
              <c:txPr>
                <a:bodyPr/>
                <a:lstStyle/>
                <a:p>
                  <a:pPr>
                    <a:defRPr sz="1099">
                      <a:solidFill>
                        <a:schemeClr val="tx1"/>
                      </a:solidFill>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3"/>
              <c:layout>
                <c:manualLayout>
                  <c:x val="2.4756649682252108E-2"/>
                  <c:y val="-5.6799563243395725E-2"/>
                </c:manualLayout>
              </c:layout>
              <c:dLblPos val="bestFit"/>
              <c:showLegendKey val="0"/>
              <c:showVal val="1"/>
              <c:showCatName val="1"/>
              <c:showSerName val="0"/>
              <c:showPercent val="0"/>
              <c:showBubbleSize val="0"/>
              <c:separator>
</c:separator>
            </c:dLbl>
            <c:dLbl>
              <c:idx val="4"/>
              <c:layout>
                <c:manualLayout>
                  <c:x val="-0.26120288230405003"/>
                  <c:y val="-4.3416485540631718E-2"/>
                </c:manualLayout>
              </c:layout>
              <c:spPr>
                <a:solidFill>
                  <a:srgbClr val="003300"/>
                </a:solidFill>
                <a:effectLst>
                  <a:outerShdw blurRad="50800" dist="38100" dir="2700000" algn="tl" rotWithShape="0">
                    <a:prstClr val="black">
                      <a:alpha val="40000"/>
                    </a:prstClr>
                  </a:outerShdw>
                </a:effectLst>
              </c:spPr>
              <c:txPr>
                <a:bodyPr/>
                <a:lstStyle/>
                <a:p>
                  <a:pPr>
                    <a:defRPr sz="1099">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5"/>
              <c:layout>
                <c:manualLayout>
                  <c:x val="4.1376366629050906E-2"/>
                  <c:y val="1.2513745707546299E-2"/>
                </c:manualLayout>
              </c:layout>
              <c:dLblPos val="bestFit"/>
              <c:showLegendKey val="0"/>
              <c:showVal val="1"/>
              <c:showCatName val="1"/>
              <c:showSerName val="0"/>
              <c:showPercent val="0"/>
              <c:showBubbleSize val="0"/>
              <c:separator>
</c:separator>
            </c:dLbl>
            <c:dLbl>
              <c:idx val="6"/>
              <c:layout>
                <c:manualLayout>
                  <c:x val="4.1777483031502818E-2"/>
                  <c:y val="5.5122900513033812E-2"/>
                </c:manualLayout>
              </c:layout>
              <c:dLblPos val="bestFit"/>
              <c:showLegendKey val="0"/>
              <c:showVal val="1"/>
              <c:showCatName val="1"/>
              <c:showSerName val="0"/>
              <c:showPercent val="0"/>
              <c:showBubbleSize val="0"/>
              <c:separator>
</c:separator>
            </c:dLbl>
            <c:dLbl>
              <c:idx val="7"/>
              <c:layout>
                <c:manualLayout>
                  <c:x val="-3.1566714826102689E-2"/>
                  <c:y val="8.5566245499980556E-2"/>
                </c:manualLayout>
              </c:layout>
              <c:dLblPos val="bestFit"/>
              <c:showLegendKey val="0"/>
              <c:showVal val="1"/>
              <c:showCatName val="1"/>
              <c:showSerName val="0"/>
              <c:showPercent val="0"/>
              <c:showBubbleSize val="0"/>
              <c:separator>
</c:separator>
            </c:dLbl>
            <c:txPr>
              <a:bodyPr/>
              <a:lstStyle/>
              <a:p>
                <a:pPr>
                  <a:defRPr sz="1099">
                    <a:latin typeface="Arial" pitchFamily="34" charset="0"/>
                    <a:cs typeface="Arial" pitchFamily="34" charset="0"/>
                  </a:defRPr>
                </a:pPr>
                <a:endParaRPr lang="en-US"/>
              </a:p>
            </c:txPr>
            <c:showLegendKey val="0"/>
            <c:showVal val="1"/>
            <c:showCatName val="1"/>
            <c:showSerName val="0"/>
            <c:showPercent val="0"/>
            <c:showBubbleSize val="0"/>
            <c:separator>
</c:separator>
            <c:showLeaderLines val="1"/>
          </c:dLbls>
          <c:cat>
            <c:strRef>
              <c:f>Sheet1!$A$2:$A$6</c:f>
              <c:strCache>
                <c:ptCount val="5"/>
                <c:pt idx="0">
                  <c:v>Financials</c:v>
                </c:pt>
                <c:pt idx="1">
                  <c:v>Industrials</c:v>
                </c:pt>
                <c:pt idx="2">
                  <c:v>Utilities/
Energy</c:v>
                </c:pt>
                <c:pt idx="3">
                  <c:v>Other</c:v>
                </c:pt>
                <c:pt idx="4">
                  <c:v>Consumer Oriented</c:v>
                </c:pt>
              </c:strCache>
            </c:strRef>
          </c:cat>
          <c:val>
            <c:numRef>
              <c:f>Sheet1!$B$2:$B$6</c:f>
              <c:numCache>
                <c:formatCode>0%</c:formatCode>
                <c:ptCount val="5"/>
                <c:pt idx="0">
                  <c:v>0.31</c:v>
                </c:pt>
                <c:pt idx="1">
                  <c:v>0.28999999999999998</c:v>
                </c:pt>
                <c:pt idx="2">
                  <c:v>0.2</c:v>
                </c:pt>
                <c:pt idx="3">
                  <c:v>0.01</c:v>
                </c:pt>
                <c:pt idx="4">
                  <c:v>0.19</c:v>
                </c:pt>
              </c:numCache>
            </c:numRef>
          </c:val>
        </c:ser>
        <c:dLbls>
          <c:showLegendKey val="0"/>
          <c:showVal val="0"/>
          <c:showCatName val="0"/>
          <c:showSerName val="0"/>
          <c:showPercent val="0"/>
          <c:showBubbleSize val="0"/>
          <c:showLeaderLines val="1"/>
        </c:dLbls>
        <c:firstSliceAng val="131"/>
      </c:pieChart>
      <c:spPr>
        <a:noFill/>
        <a:ln w="25385">
          <a:noFill/>
        </a:ln>
      </c:spPr>
    </c:plotArea>
    <c:plotVisOnly val="1"/>
    <c:dispBlanksAs val="zero"/>
    <c:showDLblsOverMax val="0"/>
  </c:chart>
  <c:spPr>
    <a:scene3d>
      <a:camera prst="orthographicFront"/>
      <a:lightRig rig="threePt" dir="t"/>
    </a:scene3d>
    <a:sp3d>
      <a:bevelT h="635000"/>
    </a:sp3d>
  </c:spPr>
  <c:txPr>
    <a:bodyPr/>
    <a:lstStyle/>
    <a:p>
      <a:pPr>
        <a:defRPr sz="1799" b="1">
          <a:latin typeface="Verdana"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32019099047474E-2"/>
          <c:y val="0.11459677774729635"/>
          <c:w val="0.77226967335081442"/>
          <c:h val="0.85956167357848035"/>
        </c:manualLayout>
      </c:layout>
      <c:pieChart>
        <c:varyColors val="1"/>
        <c:ser>
          <c:idx val="0"/>
          <c:order val="0"/>
          <c:tx>
            <c:strRef>
              <c:f>Sheet1!$B$1</c:f>
              <c:strCache>
                <c:ptCount val="1"/>
                <c:pt idx="0">
                  <c:v>Percentage</c:v>
                </c:pt>
              </c:strCache>
            </c:strRef>
          </c:tx>
          <c:spPr>
            <a:effectLst/>
            <a:scene3d>
              <a:camera prst="orthographicFront"/>
              <a:lightRig rig="threePt" dir="t"/>
            </a:scene3d>
            <a:sp3d prstMaterial="matte">
              <a:bevelT w="38100" h="38100"/>
              <a:bevelB w="0" h="0"/>
            </a:sp3d>
          </c:spPr>
          <c:dPt>
            <c:idx val="0"/>
            <c:bubble3D val="0"/>
            <c:spPr>
              <a:solidFill>
                <a:srgbClr val="4FB94A"/>
              </a:solidFill>
              <a:effectLst/>
              <a:scene3d>
                <a:camera prst="orthographicFront"/>
                <a:lightRig rig="threePt" dir="t"/>
              </a:scene3d>
              <a:sp3d prstMaterial="matte">
                <a:bevelT w="38100" h="38100"/>
                <a:bevelB w="0" h="0"/>
              </a:sp3d>
            </c:spPr>
          </c:dPt>
          <c:dPt>
            <c:idx val="1"/>
            <c:bubble3D val="0"/>
            <c:spPr>
              <a:solidFill>
                <a:srgbClr val="156736"/>
              </a:solidFill>
              <a:effectLst/>
              <a:scene3d>
                <a:camera prst="orthographicFront"/>
                <a:lightRig rig="threePt" dir="t"/>
              </a:scene3d>
              <a:sp3d prstMaterial="matte">
                <a:bevelT w="38100" h="38100"/>
                <a:bevelB w="0" h="0"/>
              </a:sp3d>
            </c:spPr>
          </c:dPt>
          <c:dPt>
            <c:idx val="2"/>
            <c:bubble3D val="0"/>
          </c:dPt>
          <c:dPt>
            <c:idx val="3"/>
            <c:bubble3D val="0"/>
            <c:spPr>
              <a:solidFill>
                <a:srgbClr val="9BBB59">
                  <a:lumMod val="40000"/>
                  <a:lumOff val="60000"/>
                </a:srgbClr>
              </a:solidFill>
              <a:effectLst/>
              <a:scene3d>
                <a:camera prst="orthographicFront"/>
                <a:lightRig rig="threePt" dir="t"/>
              </a:scene3d>
              <a:sp3d prstMaterial="matte">
                <a:bevelT w="38100" h="38100"/>
                <a:bevelB w="0" h="0"/>
              </a:sp3d>
            </c:spPr>
          </c:dPt>
          <c:dPt>
            <c:idx val="4"/>
            <c:bubble3D val="0"/>
            <c:spPr>
              <a:solidFill>
                <a:srgbClr val="003300"/>
              </a:solidFill>
              <a:effectLst/>
              <a:scene3d>
                <a:camera prst="orthographicFront"/>
                <a:lightRig rig="threePt" dir="t"/>
              </a:scene3d>
              <a:sp3d prstMaterial="matte">
                <a:bevelT w="38100" h="38100"/>
                <a:bevelB w="0" h="0"/>
              </a:sp3d>
            </c:spPr>
          </c:dPt>
          <c:dLbls>
            <c:dLbl>
              <c:idx val="0"/>
              <c:layout>
                <c:manualLayout>
                  <c:x val="0.2283161870011319"/>
                  <c:y val="7.0396830066683019E-3"/>
                </c:manualLayout>
              </c:layout>
              <c:spPr/>
              <c:txPr>
                <a:bodyPr/>
                <a:lstStyle/>
                <a:p>
                  <a:pPr>
                    <a:defRPr sz="1100">
                      <a:latin typeface="Arial" pitchFamily="34" charset="0"/>
                      <a:cs typeface="Arial" pitchFamily="34" charset="0"/>
                    </a:defRPr>
                  </a:pPr>
                  <a:endParaRPr lang="en-US"/>
                </a:p>
              </c:txPr>
              <c:dLblPos val="bestFit"/>
              <c:showLegendKey val="0"/>
              <c:showVal val="1"/>
              <c:showCatName val="1"/>
              <c:showSerName val="0"/>
              <c:showPercent val="1"/>
              <c:showBubbleSize val="0"/>
              <c:separator>
</c:separator>
            </c:dLbl>
            <c:dLbl>
              <c:idx val="1"/>
              <c:layout>
                <c:manualLayout>
                  <c:x val="-0.1615239875486367"/>
                  <c:y val="0.10145299648206889"/>
                </c:manualLayout>
              </c:layout>
              <c:spPr>
                <a:solidFill>
                  <a:srgbClr val="156736"/>
                </a:solidFill>
                <a:effectLst>
                  <a:outerShdw blurRad="50800" dist="38100" dir="2700000" algn="tl" rotWithShape="0">
                    <a:prstClr val="black">
                      <a:alpha val="40000"/>
                    </a:prstClr>
                  </a:outerShdw>
                </a:effectLst>
              </c:spPr>
              <c:txPr>
                <a:bodyPr/>
                <a:lstStyle/>
                <a:p>
                  <a:pPr>
                    <a:defRPr sz="1099">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1"/>
              <c:showBubbleSize val="0"/>
              <c:separator>
</c:separator>
            </c:dLbl>
            <c:dLbl>
              <c:idx val="2"/>
              <c:layout>
                <c:manualLayout>
                  <c:x val="-1.9743054244811428E-2"/>
                  <c:y val="4.5519210211834575E-2"/>
                </c:manualLayout>
              </c:layout>
              <c:tx>
                <c:rich>
                  <a:bodyPr/>
                  <a:lstStyle/>
                  <a:p>
                    <a:pPr>
                      <a:defRPr sz="1099">
                        <a:solidFill>
                          <a:schemeClr val="tx1"/>
                        </a:solidFill>
                        <a:effectLst/>
                        <a:latin typeface="Arial" pitchFamily="34" charset="0"/>
                        <a:cs typeface="Arial" pitchFamily="34" charset="0"/>
                      </a:defRPr>
                    </a:pPr>
                    <a:r>
                      <a:rPr lang="en-US" dirty="0" smtClean="0"/>
                      <a:t>Equities </a:t>
                    </a:r>
                    <a:r>
                      <a:rPr lang="en-US" dirty="0"/>
                      <a:t>
 $34 
13%</a:t>
                    </a:r>
                  </a:p>
                </c:rich>
              </c:tx>
              <c:spPr/>
              <c:dLblPos val="bestFit"/>
              <c:showLegendKey val="0"/>
              <c:showVal val="1"/>
              <c:showCatName val="1"/>
              <c:showSerName val="0"/>
              <c:showPercent val="1"/>
              <c:showBubbleSize val="0"/>
              <c:separator>
</c:separator>
            </c:dLbl>
            <c:dLbl>
              <c:idx val="3"/>
              <c:layout>
                <c:manualLayout>
                  <c:x val="2.4756649682252108E-2"/>
                  <c:y val="-5.6799563243395725E-2"/>
                </c:manualLayout>
              </c:layout>
              <c:dLblPos val="bestFit"/>
              <c:showLegendKey val="0"/>
              <c:showVal val="1"/>
              <c:showCatName val="1"/>
              <c:showSerName val="0"/>
              <c:showPercent val="1"/>
              <c:showBubbleSize val="0"/>
              <c:separator>
</c:separator>
            </c:dLbl>
            <c:dLbl>
              <c:idx val="4"/>
              <c:layout>
                <c:manualLayout>
                  <c:x val="-0.26120288230405003"/>
                  <c:y val="-4.3416485540631718E-2"/>
                </c:manualLayout>
              </c:layout>
              <c:spPr>
                <a:solidFill>
                  <a:srgbClr val="003300"/>
                </a:solidFill>
                <a:effectLst>
                  <a:outerShdw blurRad="50800" dist="38100" dir="2700000" algn="tl" rotWithShape="0">
                    <a:prstClr val="black">
                      <a:alpha val="40000"/>
                    </a:prstClr>
                  </a:outerShdw>
                </a:effectLst>
              </c:spPr>
              <c:txPr>
                <a:bodyPr/>
                <a:lstStyle/>
                <a:p>
                  <a:pPr>
                    <a:defRPr sz="1099">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1"/>
              <c:showBubbleSize val="0"/>
              <c:separator>
</c:separator>
            </c:dLbl>
            <c:dLbl>
              <c:idx val="5"/>
              <c:layout>
                <c:manualLayout>
                  <c:x val="4.1376366629050906E-2"/>
                  <c:y val="1.2513745707546299E-2"/>
                </c:manualLayout>
              </c:layout>
              <c:dLblPos val="bestFit"/>
              <c:showLegendKey val="0"/>
              <c:showVal val="1"/>
              <c:showCatName val="1"/>
              <c:showSerName val="0"/>
              <c:showPercent val="1"/>
              <c:showBubbleSize val="0"/>
              <c:separator>
</c:separator>
            </c:dLbl>
            <c:dLbl>
              <c:idx val="6"/>
              <c:layout>
                <c:manualLayout>
                  <c:x val="4.1777483031502818E-2"/>
                  <c:y val="5.5122900513033812E-2"/>
                </c:manualLayout>
              </c:layout>
              <c:dLblPos val="bestFit"/>
              <c:showLegendKey val="0"/>
              <c:showVal val="1"/>
              <c:showCatName val="1"/>
              <c:showSerName val="0"/>
              <c:showPercent val="1"/>
              <c:showBubbleSize val="0"/>
              <c:separator>
</c:separator>
            </c:dLbl>
            <c:dLbl>
              <c:idx val="7"/>
              <c:layout>
                <c:manualLayout>
                  <c:x val="-3.1566714826102689E-2"/>
                  <c:y val="8.5566245499980556E-2"/>
                </c:manualLayout>
              </c:layout>
              <c:dLblPos val="bestFit"/>
              <c:showLegendKey val="0"/>
              <c:showVal val="1"/>
              <c:showCatName val="1"/>
              <c:showSerName val="0"/>
              <c:showPercent val="1"/>
              <c:showBubbleSize val="0"/>
              <c:separator>
</c:separator>
            </c:dLbl>
            <c:txPr>
              <a:bodyPr/>
              <a:lstStyle/>
              <a:p>
                <a:pPr>
                  <a:defRPr sz="1099">
                    <a:latin typeface="Arial" pitchFamily="34" charset="0"/>
                    <a:cs typeface="Arial" pitchFamily="34" charset="0"/>
                  </a:defRPr>
                </a:pPr>
                <a:endParaRPr lang="en-US"/>
              </a:p>
            </c:txPr>
            <c:showLegendKey val="0"/>
            <c:showVal val="1"/>
            <c:showCatName val="1"/>
            <c:showSerName val="0"/>
            <c:showPercent val="1"/>
            <c:showBubbleSize val="0"/>
            <c:separator>
</c:separator>
            <c:showLeaderLines val="1"/>
          </c:dLbls>
          <c:cat>
            <c:strRef>
              <c:f>Sheet1!$A$2:$A$4</c:f>
              <c:strCache>
                <c:ptCount val="3"/>
                <c:pt idx="0">
                  <c:v>Fixed Income</c:v>
                </c:pt>
                <c:pt idx="1">
                  <c:v>LP</c:v>
                </c:pt>
                <c:pt idx="2">
                  <c:v>Equities &amp; Other</c:v>
                </c:pt>
              </c:strCache>
            </c:strRef>
          </c:cat>
          <c:val>
            <c:numRef>
              <c:f>Sheet1!$B$2:$B$4</c:f>
              <c:numCache>
                <c:formatCode>_("$"* #,##0_);_("$"* \(#,##0\);_("$"* "-"??_);_(@_)</c:formatCode>
                <c:ptCount val="3"/>
                <c:pt idx="0">
                  <c:v>188</c:v>
                </c:pt>
                <c:pt idx="1">
                  <c:v>34</c:v>
                </c:pt>
                <c:pt idx="2">
                  <c:v>34</c:v>
                </c:pt>
              </c:numCache>
            </c:numRef>
          </c:val>
        </c:ser>
        <c:dLbls>
          <c:showLegendKey val="0"/>
          <c:showVal val="0"/>
          <c:showCatName val="0"/>
          <c:showSerName val="0"/>
          <c:showPercent val="0"/>
          <c:showBubbleSize val="0"/>
          <c:showLeaderLines val="1"/>
        </c:dLbls>
        <c:firstSliceAng val="131"/>
      </c:pieChart>
      <c:spPr>
        <a:noFill/>
        <a:ln w="25385">
          <a:noFill/>
        </a:ln>
      </c:spPr>
    </c:plotArea>
    <c:plotVisOnly val="1"/>
    <c:dispBlanksAs val="zero"/>
    <c:showDLblsOverMax val="0"/>
  </c:chart>
  <c:spPr>
    <a:scene3d>
      <a:camera prst="orthographicFront"/>
      <a:lightRig rig="threePt" dir="t"/>
    </a:scene3d>
    <a:sp3d>
      <a:bevelT h="635000"/>
    </a:sp3d>
  </c:spPr>
  <c:txPr>
    <a:bodyPr/>
    <a:lstStyle/>
    <a:p>
      <a:pPr>
        <a:defRPr sz="1799" b="1">
          <a:latin typeface="Verdana"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32637019710106"/>
          <c:y val="0.18652139537595805"/>
          <c:w val="0.67928345675765101"/>
          <c:h val="0.76221304926838018"/>
        </c:manualLayout>
      </c:layout>
      <c:pieChart>
        <c:varyColors val="1"/>
        <c:ser>
          <c:idx val="0"/>
          <c:order val="0"/>
          <c:tx>
            <c:strRef>
              <c:f>Sheet1!$B$1</c:f>
              <c:strCache>
                <c:ptCount val="1"/>
                <c:pt idx="0">
                  <c:v>Percentage</c:v>
                </c:pt>
              </c:strCache>
            </c:strRef>
          </c:tx>
          <c:spPr>
            <a:solidFill>
              <a:schemeClr val="tx1"/>
            </a:solidFill>
            <a:effectLst>
              <a:outerShdw blurRad="254000" sx="107000" sy="107000" algn="ctr" rotWithShape="0">
                <a:srgbClr val="003300">
                  <a:alpha val="40000"/>
                </a:srgbClr>
              </a:outerShdw>
            </a:effectLst>
            <a:scene3d>
              <a:camera prst="orthographicFront"/>
              <a:lightRig rig="threePt" dir="t"/>
            </a:scene3d>
            <a:sp3d prstMaterial="matte">
              <a:bevelT w="38100" h="38100"/>
              <a:bevelB w="38100" h="38100"/>
            </a:sp3d>
          </c:spPr>
          <c:dPt>
            <c:idx val="0"/>
            <c:bubble3D val="0"/>
            <c:spPr>
              <a:solidFill>
                <a:srgbClr val="156736"/>
              </a:solidFill>
              <a:effectLst>
                <a:outerShdw blurRad="254000" sx="107000" sy="107000" algn="ctr" rotWithShape="0">
                  <a:srgbClr val="003300">
                    <a:alpha val="40000"/>
                  </a:srgbClr>
                </a:outerShdw>
              </a:effectLst>
              <a:scene3d>
                <a:camera prst="orthographicFront"/>
                <a:lightRig rig="threePt" dir="t"/>
              </a:scene3d>
              <a:sp3d prstMaterial="matte">
                <a:bevelT w="38100" h="38100"/>
                <a:bevelB w="38100" h="38100"/>
              </a:sp3d>
            </c:spPr>
          </c:dPt>
          <c:dPt>
            <c:idx val="1"/>
            <c:bubble3D val="0"/>
            <c:spPr>
              <a:solidFill>
                <a:srgbClr val="4FB94A"/>
              </a:solidFill>
              <a:effectLst>
                <a:outerShdw blurRad="254000" sx="107000" sy="107000" algn="ctr" rotWithShape="0">
                  <a:srgbClr val="003300">
                    <a:alpha val="40000"/>
                  </a:srgbClr>
                </a:outerShdw>
              </a:effectLst>
              <a:scene3d>
                <a:camera prst="orthographicFront"/>
                <a:lightRig rig="threePt" dir="t"/>
              </a:scene3d>
              <a:sp3d prstMaterial="matte">
                <a:bevelT w="38100" h="38100"/>
                <a:bevelB w="38100" h="38100"/>
              </a:sp3d>
            </c:spPr>
          </c:dPt>
          <c:dPt>
            <c:idx val="2"/>
            <c:bubble3D val="0"/>
            <c:spPr>
              <a:solidFill>
                <a:schemeClr val="accent3">
                  <a:lumMod val="60000"/>
                  <a:lumOff val="40000"/>
                </a:schemeClr>
              </a:solidFill>
              <a:effectLst>
                <a:outerShdw blurRad="254000" sx="107000" sy="107000" algn="ctr" rotWithShape="0">
                  <a:srgbClr val="003300">
                    <a:alpha val="40000"/>
                  </a:srgbClr>
                </a:outerShdw>
              </a:effectLst>
              <a:scene3d>
                <a:camera prst="orthographicFront"/>
                <a:lightRig rig="threePt" dir="t"/>
              </a:scene3d>
              <a:sp3d prstMaterial="matte">
                <a:bevelT w="38100" h="38100"/>
                <a:bevelB w="38100" h="38100"/>
              </a:sp3d>
            </c:spPr>
          </c:dPt>
          <c:dLbls>
            <c:dLbl>
              <c:idx val="0"/>
              <c:layout>
                <c:manualLayout>
                  <c:x val="0.18123632513097707"/>
                  <c:y val="0.19635027054278822"/>
                </c:manualLayout>
              </c:layout>
              <c:spPr>
                <a:effectLst>
                  <a:outerShdw blurRad="50800" dist="38100" dir="2700000" algn="tl" rotWithShape="0">
                    <a:prstClr val="black">
                      <a:alpha val="40000"/>
                    </a:prstClr>
                  </a:outerShdw>
                </a:effectLst>
                <a:scene3d>
                  <a:camera prst="orthographicFront"/>
                  <a:lightRig rig="threePt" dir="t"/>
                </a:scene3d>
                <a:sp3d>
                  <a:bevelT/>
                </a:sp3d>
              </c:spPr>
              <c:txPr>
                <a:bodyPr rot="0"/>
                <a:lstStyle/>
                <a:p>
                  <a:pPr>
                    <a:defRPr sz="1100" b="1">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1"/>
              <c:layout>
                <c:manualLayout>
                  <c:x val="-0.23423663910658549"/>
                  <c:y val="-0.2282518203870077"/>
                </c:manualLayout>
              </c:layout>
              <c:dLblPos val="bestFit"/>
              <c:showLegendKey val="0"/>
              <c:showVal val="1"/>
              <c:showCatName val="1"/>
              <c:showSerName val="0"/>
              <c:showPercent val="0"/>
              <c:showBubbleSize val="0"/>
              <c:separator>
</c:separator>
            </c:dLbl>
            <c:dLbl>
              <c:idx val="2"/>
              <c:layout>
                <c:manualLayout>
                  <c:x val="0.21002353718848688"/>
                  <c:y val="-4.3309459518837273E-2"/>
                </c:manualLayout>
              </c:layout>
              <c:spPr>
                <a:scene3d>
                  <a:camera prst="orthographicFront"/>
                  <a:lightRig rig="threePt" dir="t"/>
                </a:scene3d>
                <a:sp3d>
                  <a:bevelT/>
                </a:sp3d>
              </c:spPr>
              <c:txPr>
                <a:bodyPr rot="0"/>
                <a:lstStyle/>
                <a:p>
                  <a:pPr>
                    <a:defRPr sz="900" b="1">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spPr>
              <a:scene3d>
                <a:camera prst="orthographicFront"/>
                <a:lightRig rig="threePt" dir="t"/>
              </a:scene3d>
              <a:sp3d>
                <a:bevelT/>
              </a:sp3d>
            </c:spPr>
            <c:txPr>
              <a:bodyPr rot="0"/>
              <a:lstStyle/>
              <a:p>
                <a:pPr>
                  <a:defRPr sz="1100" b="1">
                    <a:latin typeface="Arial" pitchFamily="34" charset="0"/>
                    <a:cs typeface="Arial" pitchFamily="34" charset="0"/>
                  </a:defRPr>
                </a:pPr>
                <a:endParaRPr lang="en-US"/>
              </a:p>
            </c:txPr>
            <c:showLegendKey val="0"/>
            <c:showVal val="1"/>
            <c:showCatName val="1"/>
            <c:showSerName val="0"/>
            <c:showPercent val="0"/>
            <c:showBubbleSize val="0"/>
            <c:separator>
</c:separator>
            <c:showLeaderLines val="1"/>
          </c:dLbls>
          <c:cat>
            <c:strRef>
              <c:f>Sheet1!$A$2:$A$4</c:f>
              <c:strCache>
                <c:ptCount val="3"/>
                <c:pt idx="0">
                  <c:v>General Obligation</c:v>
                </c:pt>
                <c:pt idx="1">
                  <c:v>Special Revenue</c:v>
                </c:pt>
                <c:pt idx="2">
                  <c:v>Prerefunded</c:v>
                </c:pt>
              </c:strCache>
            </c:strRef>
          </c:cat>
          <c:val>
            <c:numRef>
              <c:f>Sheet1!$B$2:$B$4</c:f>
              <c:numCache>
                <c:formatCode>0%</c:formatCode>
                <c:ptCount val="3"/>
                <c:pt idx="0">
                  <c:v>0.22</c:v>
                </c:pt>
                <c:pt idx="1">
                  <c:v>0.62</c:v>
                </c:pt>
                <c:pt idx="2">
                  <c:v>0.16</c:v>
                </c:pt>
              </c:numCache>
            </c:numRef>
          </c:val>
        </c:ser>
        <c:dLbls>
          <c:showLegendKey val="0"/>
          <c:showVal val="0"/>
          <c:showCatName val="0"/>
          <c:showSerName val="0"/>
          <c:showPercent val="0"/>
          <c:showBubbleSize val="0"/>
          <c:showLeaderLines val="1"/>
        </c:dLbls>
        <c:firstSliceAng val="284"/>
      </c:pieChart>
      <c:spPr>
        <a:noFill/>
        <a:ln w="25404">
          <a:noFill/>
        </a:ln>
      </c:spPr>
    </c:plotArea>
    <c:plotVisOnly val="1"/>
    <c:dispBlanksAs val="zero"/>
    <c:showDLblsOverMax val="0"/>
  </c:chart>
  <c:txPr>
    <a:bodyPr/>
    <a:lstStyle/>
    <a:p>
      <a:pPr>
        <a:defRPr sz="1800" b="1">
          <a:latin typeface="Verdana"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9100990736001"/>
          <c:y val="0.10266590078641503"/>
          <c:w val="0.69048960652968994"/>
          <c:h val="0.79711029834578073"/>
        </c:manualLayout>
      </c:layout>
      <c:pieChart>
        <c:varyColors val="1"/>
        <c:ser>
          <c:idx val="0"/>
          <c:order val="0"/>
          <c:tx>
            <c:strRef>
              <c:f>Sheet1!$B$1</c:f>
              <c:strCache>
                <c:ptCount val="1"/>
                <c:pt idx="0">
                  <c:v>Pct</c:v>
                </c:pt>
              </c:strCache>
            </c:strRef>
          </c:tx>
          <c:spPr>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idx val="0"/>
            <c:bubble3D val="0"/>
            <c:spPr>
              <a:solidFill>
                <a:srgbClr val="156736"/>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1"/>
            <c:bubble3D val="0"/>
            <c:spPr>
              <a:solidFill>
                <a:srgbClr val="C3D69B"/>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2"/>
            <c:bubble3D val="0"/>
            <c:spPr>
              <a:solidFill>
                <a:srgbClr val="99CC00"/>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3"/>
            <c:bubble3D val="0"/>
            <c:spPr>
              <a:solidFill>
                <a:srgbClr val="008000"/>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4"/>
            <c:bubble3D val="0"/>
            <c:spPr>
              <a:solidFill>
                <a:schemeClr val="accent3">
                  <a:lumMod val="20000"/>
                  <a:lumOff val="80000"/>
                </a:schemeClr>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5"/>
            <c:bubble3D val="0"/>
            <c:spPr>
              <a:solidFill>
                <a:srgbClr val="BFEFBF"/>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6"/>
            <c:bubble3D val="0"/>
            <c:spPr>
              <a:solidFill>
                <a:srgbClr val="33CC33"/>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Pt>
            <c:idx val="7"/>
            <c:bubble3D val="0"/>
            <c:spPr>
              <a:solidFill>
                <a:srgbClr val="4FB94A"/>
              </a:solidFill>
              <a:effectLst>
                <a:outerShdw blurRad="203200" sx="107000" sy="107000" algn="ctr" rotWithShape="0">
                  <a:srgbClr val="003300">
                    <a:alpha val="45000"/>
                  </a:srgbClr>
                </a:outerShdw>
              </a:effectLst>
              <a:scene3d>
                <a:camera prst="orthographicFront"/>
                <a:lightRig rig="threePt" dir="t"/>
              </a:scene3d>
              <a:sp3d prstMaterial="matte">
                <a:bevelT w="38100" h="38100"/>
                <a:bevelB w="38100" h="38100"/>
              </a:sp3d>
            </c:spPr>
          </c:dPt>
          <c:dLbls>
            <c:dLbl>
              <c:idx val="0"/>
              <c:layout>
                <c:manualLayout>
                  <c:x val="0.17710791232562276"/>
                  <c:y val="6.770732705840618E-2"/>
                </c:manualLayout>
              </c:layout>
              <c:spPr>
                <a:solidFill>
                  <a:srgbClr val="156736"/>
                </a:solidFill>
                <a:effectLst>
                  <a:outerShdw blurRad="50800" dist="38100" dir="2700000" algn="tl" rotWithShape="0">
                    <a:prstClr val="black">
                      <a:alpha val="40000"/>
                    </a:prstClr>
                  </a:outerShdw>
                </a:effectLst>
              </c:spPr>
              <c:txPr>
                <a:bodyPr/>
                <a:lstStyle/>
                <a:p>
                  <a:pPr>
                    <a:defRPr sz="1800">
                      <a:solidFill>
                        <a:schemeClr val="bg1"/>
                      </a:solidFill>
                      <a:effectLst>
                        <a:outerShdw blurRad="38100" dist="38100" dir="2700000" algn="tl">
                          <a:srgbClr val="000000">
                            <a:alpha val="43137"/>
                          </a:srgbClr>
                        </a:outerShdw>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1"/>
              <c:layout>
                <c:manualLayout>
                  <c:x val="8.8113553325750202E-2"/>
                  <c:y val="4.4849964882699121E-2"/>
                </c:manualLayout>
              </c:layout>
              <c:spPr>
                <a:noFill/>
              </c:spPr>
              <c:txPr>
                <a:bodyPr/>
                <a:lstStyle/>
                <a:p>
                  <a:pPr>
                    <a:defRPr sz="1200">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2"/>
              <c:layout>
                <c:manualLayout>
                  <c:x val="4.6582107322804649E-2"/>
                  <c:y val="5.2641040035891422E-2"/>
                </c:manualLayout>
              </c:layout>
              <c:spPr>
                <a:noFill/>
              </c:spPr>
              <c:txPr>
                <a:bodyPr/>
                <a:lstStyle/>
                <a:p>
                  <a:pPr>
                    <a:defRPr sz="1200">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3"/>
              <c:layout>
                <c:manualLayout>
                  <c:x val="-0.18260538283764721"/>
                  <c:y val="-4.1050053917362564E-3"/>
                </c:manualLayout>
              </c:layout>
              <c:spPr>
                <a:noFill/>
              </c:spPr>
              <c:txPr>
                <a:bodyPr/>
                <a:lstStyle/>
                <a:p>
                  <a:pPr>
                    <a:defRPr sz="1200" b="1">
                      <a:solidFill>
                        <a:schemeClr val="bg1"/>
                      </a:solidFill>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4"/>
              <c:layout>
                <c:manualLayout>
                  <c:x val="4.2765146429513394E-2"/>
                  <c:y val="-3.5227238969166817E-2"/>
                </c:manualLayout>
              </c:layout>
              <c:spPr>
                <a:noFill/>
              </c:spPr>
              <c:txPr>
                <a:bodyPr/>
                <a:lstStyle/>
                <a:p>
                  <a:pPr>
                    <a:defRPr sz="1200">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5"/>
              <c:layout>
                <c:manualLayout>
                  <c:x val="4.196898642602398E-2"/>
                  <c:y val="3.5453403494209385E-3"/>
                </c:manualLayout>
              </c:layout>
              <c:spPr>
                <a:noFill/>
              </c:spPr>
              <c:txPr>
                <a:bodyPr/>
                <a:lstStyle/>
                <a:p>
                  <a:pPr>
                    <a:defRPr sz="1050">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6"/>
              <c:layout>
                <c:manualLayout>
                  <c:x val="-2.6166007743511285E-2"/>
                  <c:y val="9.8096423282846394E-3"/>
                </c:manualLayout>
              </c:layout>
              <c:spPr>
                <a:noFill/>
              </c:spPr>
              <c:txPr>
                <a:bodyPr/>
                <a:lstStyle/>
                <a:p>
                  <a:pPr>
                    <a:defRPr sz="1200">
                      <a:solidFill>
                        <a:schemeClr val="tx1"/>
                      </a:solidFill>
                      <a:effectLst/>
                      <a:latin typeface="Arial" pitchFamily="34" charset="0"/>
                      <a:cs typeface="Arial" pitchFamily="34" charset="0"/>
                    </a:defRPr>
                  </a:pPr>
                  <a:endParaRPr lang="en-US"/>
                </a:p>
              </c:txPr>
              <c:dLblPos val="bestFit"/>
              <c:showLegendKey val="0"/>
              <c:showVal val="1"/>
              <c:showCatName val="1"/>
              <c:showSerName val="0"/>
              <c:showPercent val="0"/>
              <c:showBubbleSize val="0"/>
              <c:separator>
</c:separator>
            </c:dLbl>
            <c:dLbl>
              <c:idx val="7"/>
              <c:layout>
                <c:manualLayout>
                  <c:x val="0.12254716678945514"/>
                  <c:y val="-0.23834705174050191"/>
                </c:manualLayout>
              </c:layout>
              <c:spPr>
                <a:noFill/>
              </c:spPr>
              <c:txPr>
                <a:bodyPr/>
                <a:lstStyle/>
                <a:p>
                  <a:pPr>
                    <a:defRPr sz="1400">
                      <a:effectLst/>
                      <a:latin typeface="Arial" pitchFamily="34" charset="0"/>
                      <a:cs typeface="Arial" pitchFamily="34" charset="0"/>
                    </a:defRPr>
                  </a:pPr>
                  <a:endParaRPr lang="en-US"/>
                </a:p>
              </c:txPr>
              <c:showLegendKey val="0"/>
              <c:showVal val="1"/>
              <c:showCatName val="1"/>
              <c:showSerName val="0"/>
              <c:showPercent val="0"/>
              <c:showBubbleSize val="0"/>
              <c:separator>
</c:separator>
            </c:dLbl>
            <c:spPr>
              <a:noFill/>
            </c:spPr>
            <c:txPr>
              <a:bodyPr/>
              <a:lstStyle/>
              <a:p>
                <a:pPr>
                  <a:defRPr sz="1400">
                    <a:latin typeface="Arial" pitchFamily="34" charset="0"/>
                    <a:cs typeface="Arial" pitchFamily="34" charset="0"/>
                  </a:defRPr>
                </a:pPr>
                <a:endParaRPr lang="en-US"/>
              </a:p>
            </c:txPr>
            <c:showLegendKey val="0"/>
            <c:showVal val="1"/>
            <c:showCatName val="1"/>
            <c:showSerName val="0"/>
            <c:showPercent val="0"/>
            <c:showBubbleSize val="0"/>
            <c:separator>
</c:separator>
            <c:showLeaderLines val="1"/>
          </c:dLbls>
          <c:cat>
            <c:strRef>
              <c:f>Sheet1!$A$2:$A$9</c:f>
              <c:strCache>
                <c:ptCount val="8"/>
                <c:pt idx="0">
                  <c:v>Equities</c:v>
                </c:pt>
                <c:pt idx="1">
                  <c:v>Alternative Equity &amp; Debt</c:v>
                </c:pt>
                <c:pt idx="2">
                  <c:v>Real Estate LP</c:v>
                </c:pt>
                <c:pt idx="3">
                  <c:v>Private Equity</c:v>
                </c:pt>
                <c:pt idx="4">
                  <c:v>Convertible Bonds</c:v>
                </c:pt>
                <c:pt idx="5">
                  <c:v>Short Inv Grade Bond Fund</c:v>
                </c:pt>
                <c:pt idx="6">
                  <c:v>Inflation Focused Bond Fund</c:v>
                </c:pt>
                <c:pt idx="7">
                  <c:v>Tax Credits</c:v>
                </c:pt>
              </c:strCache>
            </c:strRef>
          </c:cat>
          <c:val>
            <c:numRef>
              <c:f>Sheet1!$B$2:$B$9</c:f>
              <c:numCache>
                <c:formatCode>0%</c:formatCode>
                <c:ptCount val="8"/>
                <c:pt idx="0">
                  <c:v>0.33</c:v>
                </c:pt>
                <c:pt idx="1">
                  <c:v>0.14000000000000001</c:v>
                </c:pt>
                <c:pt idx="2">
                  <c:v>0.03</c:v>
                </c:pt>
                <c:pt idx="3">
                  <c:v>0.17</c:v>
                </c:pt>
                <c:pt idx="4">
                  <c:v>0.04</c:v>
                </c:pt>
                <c:pt idx="5">
                  <c:v>0.01</c:v>
                </c:pt>
                <c:pt idx="6">
                  <c:v>0.1</c:v>
                </c:pt>
                <c:pt idx="7">
                  <c:v>0.18</c:v>
                </c:pt>
              </c:numCache>
            </c:numRef>
          </c:val>
        </c:ser>
        <c:dLbls>
          <c:showLegendKey val="0"/>
          <c:showVal val="0"/>
          <c:showCatName val="0"/>
          <c:showSerName val="0"/>
          <c:showPercent val="0"/>
          <c:showBubbleSize val="0"/>
          <c:showLeaderLines val="1"/>
        </c:dLbls>
        <c:firstSliceAng val="235"/>
      </c:pieChart>
      <c:spPr>
        <a:noFill/>
        <a:ln w="25401">
          <a:noFill/>
        </a:ln>
      </c:spPr>
    </c:plotArea>
    <c:plotVisOnly val="1"/>
    <c:dispBlanksAs val="zero"/>
    <c:showDLblsOverMax val="0"/>
  </c:chart>
  <c:spPr>
    <a:scene3d>
      <a:camera prst="orthographicFront"/>
      <a:lightRig rig="threePt" dir="t"/>
    </a:scene3d>
    <a:sp3d>
      <a:bevelT h="635000"/>
    </a:sp3d>
  </c:spPr>
  <c:txPr>
    <a:bodyPr/>
    <a:lstStyle/>
    <a:p>
      <a:pPr>
        <a:defRPr sz="1800" b="1">
          <a:latin typeface="Verdana"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solidFill>
          </c:spPr>
          <c:invertIfNegative val="0"/>
          <c:dPt>
            <c:idx val="0"/>
            <c:invertIfNegative val="0"/>
            <c:bubble3D val="0"/>
            <c:spPr>
              <a:solidFill>
                <a:srgbClr val="006600"/>
              </a:solidFill>
            </c:spPr>
          </c:dPt>
          <c:dLbls>
            <c:dLbl>
              <c:idx val="0"/>
              <c:layout>
                <c:manualLayout>
                  <c:x val="-0.23049037828570784"/>
                  <c:y val="0"/>
                </c:manualLayout>
              </c:layout>
              <c:showLegendKey val="0"/>
              <c:showVal val="1"/>
              <c:showCatName val="0"/>
              <c:showSerName val="1"/>
              <c:showPercent val="0"/>
              <c:showBubbleSize val="0"/>
              <c:separator> </c:separator>
            </c:dLbl>
            <c:txPr>
              <a:bodyPr/>
              <a:lstStyle/>
              <a:p>
                <a:pPr>
                  <a:defRPr sz="1050" b="0">
                    <a:solidFill>
                      <a:schemeClr val="tx1"/>
                    </a:solidFill>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spPr>
                <a:noFill/>
              </c:spPr>
              <c:txPr>
                <a:bodyPr/>
                <a:lstStyle/>
                <a:p>
                  <a:pPr>
                    <a:defRPr sz="1100" b="1">
                      <a:solidFill>
                        <a:schemeClr val="tx1"/>
                      </a:solidFill>
                    </a:defRPr>
                  </a:pPr>
                  <a:endParaRPr lang="en-US"/>
                </a:p>
              </c:txPr>
              <c:dLblPos val="ctr"/>
              <c:showLegendKey val="0"/>
              <c:showVal val="1"/>
              <c:showCatName val="0"/>
              <c:showSerName val="1"/>
              <c:showPercent val="0"/>
              <c:showBubbleSize val="0"/>
              <c:separator> </c:separator>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dLbls>
            <c:dLbl>
              <c:idx val="0"/>
              <c:layout>
                <c:manualLayout>
                  <c:x val="-0.18622401424408183"/>
                  <c:y val="0"/>
                </c:manualLayout>
              </c:layout>
              <c:dLblPos val="ctr"/>
              <c:showLegendKey val="0"/>
              <c:showVal val="1"/>
              <c:showCatName val="0"/>
              <c:showSerName val="1"/>
              <c:showPercent val="0"/>
              <c:showBubbleSize val="0"/>
              <c:separator> </c:separator>
            </c:dLbl>
            <c:txPr>
              <a:bodyPr/>
              <a:lstStyle/>
              <a:p>
                <a:pPr>
                  <a:defRPr sz="1050"/>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solidFill>
          </c:spPr>
          <c:invertIfNegative val="0"/>
          <c:dLbls>
            <c:dLbl>
              <c:idx val="1"/>
              <c:layout/>
              <c:spPr>
                <a:noFill/>
                <a:effectLst/>
              </c:spPr>
              <c:txPr>
                <a:bodyPr/>
                <a:lstStyle/>
                <a:p>
                  <a:pPr>
                    <a:defRPr sz="1400" b="1" baseline="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dLbl>
            <c:spPr>
              <a:noFill/>
            </c:spPr>
            <c:txPr>
              <a:bodyPr/>
              <a:lstStyle/>
              <a:p>
                <a:pPr>
                  <a:defRPr sz="1200" b="1" baseline="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srgbClr>
            </a:solidFill>
          </c:spPr>
          <c:invertIfNegative val="0"/>
          <c:dLbls>
            <c:dLbl>
              <c:idx val="1"/>
              <c:layout>
                <c:manualLayout>
                  <c:x val="0.23659608367075979"/>
                  <c:y val="7.6287349014621739E-3"/>
                </c:manualLayout>
              </c:layout>
              <c:spPr>
                <a:noFill/>
              </c:spPr>
              <c:txPr>
                <a:bodyPr/>
                <a:lstStyle/>
                <a:p>
                  <a:pPr>
                    <a:defRPr sz="1000" b="0"/>
                  </a:pPr>
                  <a:endParaRPr lang="en-US"/>
                </a:p>
              </c:txPr>
              <c:showLegendKey val="0"/>
              <c:showVal val="1"/>
              <c:showCatName val="0"/>
              <c:showSerName val="1"/>
              <c:showPercent val="0"/>
              <c:showBubbleSize val="0"/>
              <c:separator>
</c:separator>
            </c:dLbl>
            <c:spPr>
              <a:noFill/>
            </c:spPr>
            <c:txPr>
              <a:bodyPr/>
              <a:lstStyle/>
              <a:p>
                <a:pPr>
                  <a:defRPr sz="1100" b="1"/>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0163328"/>
        <c:axId val="120173312"/>
      </c:barChart>
      <c:catAx>
        <c:axId val="120163328"/>
        <c:scaling>
          <c:orientation val="minMax"/>
        </c:scaling>
        <c:delete val="0"/>
        <c:axPos val="b"/>
        <c:numFmt formatCode="General" sourceLinked="1"/>
        <c:majorTickMark val="out"/>
        <c:minorTickMark val="none"/>
        <c:tickLblPos val="nextTo"/>
        <c:txPr>
          <a:bodyPr/>
          <a:lstStyle/>
          <a:p>
            <a:pPr>
              <a:defRPr sz="1400"/>
            </a:pPr>
            <a:endParaRPr lang="en-US"/>
          </a:p>
        </c:txPr>
        <c:crossAx val="120173312"/>
        <c:crosses val="autoZero"/>
        <c:auto val="1"/>
        <c:lblAlgn val="ctr"/>
        <c:lblOffset val="100"/>
        <c:noMultiLvlLbl val="0"/>
      </c:catAx>
      <c:valAx>
        <c:axId val="120173312"/>
        <c:scaling>
          <c:orientation val="minMax"/>
        </c:scaling>
        <c:delete val="1"/>
        <c:axPos val="l"/>
        <c:numFmt formatCode="0%" sourceLinked="1"/>
        <c:majorTickMark val="out"/>
        <c:minorTickMark val="none"/>
        <c:tickLblPos val="nextTo"/>
        <c:crossAx val="120163328"/>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alpha val="10000"/>
              </a:srgbClr>
            </a:solidFill>
          </c:spPr>
          <c:invertIfNegative val="0"/>
          <c:dPt>
            <c:idx val="0"/>
            <c:invertIfNegative val="0"/>
            <c:bubble3D val="0"/>
            <c:spPr>
              <a:solidFill>
                <a:srgbClr val="006600">
                  <a:alpha val="10000"/>
                </a:srgbClr>
              </a:solidFill>
            </c:spPr>
          </c:dPt>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669900">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dLbl>
              <c:idx val="1"/>
              <c:layout/>
              <c:tx>
                <c:rich>
                  <a:bodyPr/>
                  <a:lstStyle/>
                  <a:p>
                    <a:r>
                      <a:rPr lang="en-US" dirty="0"/>
                      <a:t>Underwriting, Policy Acquisitions, </a:t>
                    </a:r>
                    <a:r>
                      <a:rPr lang="en-US" dirty="0" smtClean="0"/>
                      <a:t>Operating Expenses</a:t>
                    </a:r>
                    <a:endParaRPr lang="en-US" dirty="0"/>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dLbl>
              <c:idx val="1"/>
              <c:layout/>
              <c:tx>
                <c:rich>
                  <a:bodyPr/>
                  <a:lstStyle/>
                  <a:p>
                    <a:r>
                      <a:rPr lang="en-US"/>
                      <a:t>Net Losses and Loss Adjustment </a:t>
                    </a:r>
                    <a:r>
                      <a:rPr lang="en-US" smtClean="0"/>
                      <a:t>Expenses</a:t>
                    </a:r>
                    <a:r>
                      <a:rPr lang="en-US"/>
                      <a:t>
</a:t>
                    </a:r>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0240000"/>
        <c:axId val="120241536"/>
      </c:barChart>
      <c:catAx>
        <c:axId val="120240000"/>
        <c:scaling>
          <c:orientation val="minMax"/>
        </c:scaling>
        <c:delete val="1"/>
        <c:axPos val="b"/>
        <c:numFmt formatCode="General" sourceLinked="1"/>
        <c:majorTickMark val="out"/>
        <c:minorTickMark val="none"/>
        <c:tickLblPos val="nextTo"/>
        <c:crossAx val="120241536"/>
        <c:crosses val="autoZero"/>
        <c:auto val="1"/>
        <c:lblAlgn val="ctr"/>
        <c:lblOffset val="100"/>
        <c:noMultiLvlLbl val="0"/>
      </c:catAx>
      <c:valAx>
        <c:axId val="120241536"/>
        <c:scaling>
          <c:orientation val="minMax"/>
        </c:scaling>
        <c:delete val="1"/>
        <c:axPos val="l"/>
        <c:numFmt formatCode="0%" sourceLinked="1"/>
        <c:majorTickMark val="out"/>
        <c:minorTickMark val="none"/>
        <c:tickLblPos val="nextTo"/>
        <c:crossAx val="120240000"/>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0"/>
              <c:layout/>
              <c:tx>
                <c:rich>
                  <a:bodyPr/>
                  <a:lstStyle/>
                  <a:p>
                    <a:r>
                      <a:rPr lang="en-US" dirty="0"/>
                      <a:t>Net </a:t>
                    </a:r>
                    <a:r>
                      <a:rPr lang="en-US"/>
                      <a:t>Premiums </a:t>
                    </a:r>
                    <a:r>
                      <a:rPr lang="en-US" smtClean="0"/>
                      <a:t>Earned</a:t>
                    </a:r>
                    <a:endParaRPr lang="en-US" dirty="0"/>
                  </a:p>
                </c:rich>
              </c:tx>
              <c:showLegendKey val="0"/>
              <c:showVal val="1"/>
              <c:showCatName val="0"/>
              <c:showSerName val="1"/>
              <c:showPercent val="0"/>
              <c:showBubbleSize val="0"/>
              <c:separator> </c:separator>
            </c:dLbl>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669900">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alpha val="10000"/>
              </a:srgbClr>
            </a:solidFill>
          </c:spPr>
          <c:invertIfNegative val="0"/>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alpha val="10000"/>
              </a:srgbClr>
            </a:solidFill>
          </c:spPr>
          <c:invertIfNegative val="0"/>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1312768"/>
        <c:axId val="121314304"/>
      </c:barChart>
      <c:catAx>
        <c:axId val="121312768"/>
        <c:scaling>
          <c:orientation val="minMax"/>
        </c:scaling>
        <c:delete val="1"/>
        <c:axPos val="b"/>
        <c:numFmt formatCode="General" sourceLinked="1"/>
        <c:majorTickMark val="out"/>
        <c:minorTickMark val="none"/>
        <c:tickLblPos val="nextTo"/>
        <c:crossAx val="121314304"/>
        <c:crosses val="autoZero"/>
        <c:auto val="1"/>
        <c:lblAlgn val="ctr"/>
        <c:lblOffset val="100"/>
        <c:noMultiLvlLbl val="0"/>
      </c:catAx>
      <c:valAx>
        <c:axId val="121314304"/>
        <c:scaling>
          <c:orientation val="minMax"/>
        </c:scaling>
        <c:delete val="1"/>
        <c:axPos val="l"/>
        <c:numFmt formatCode="0%" sourceLinked="1"/>
        <c:majorTickMark val="out"/>
        <c:minorTickMark val="none"/>
        <c:tickLblPos val="nextTo"/>
        <c:crossAx val="121312768"/>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0"/>
              <c:layout/>
              <c:tx>
                <c:rich>
                  <a:bodyPr/>
                  <a:lstStyle/>
                  <a:p>
                    <a:r>
                      <a:rPr lang="en-US"/>
                      <a:t>Net Premiums </a:t>
                    </a:r>
                    <a:r>
                      <a:rPr lang="en-US" smtClean="0"/>
                      <a:t>Earned</a:t>
                    </a:r>
                  </a:p>
                </c:rich>
              </c:tx>
              <c:showLegendKey val="0"/>
              <c:showVal val="1"/>
              <c:showCatName val="0"/>
              <c:showSerName val="1"/>
              <c:showPercent val="0"/>
              <c:showBubbleSize val="0"/>
              <c:separator> </c:separator>
            </c:dLbl>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alpha val="10000"/>
              </a:srgbClr>
            </a:solidFill>
          </c:spPr>
          <c:invertIfNegative val="0"/>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alpha val="10000"/>
              </a:srgbClr>
            </a:solidFill>
          </c:spPr>
          <c:invertIfNegative val="0"/>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alpha val="10000"/>
              </a:srgbClr>
            </a:solidFill>
          </c:spPr>
          <c:invertIfNegative val="0"/>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13335680"/>
        <c:axId val="113353856"/>
      </c:barChart>
      <c:catAx>
        <c:axId val="113335680"/>
        <c:scaling>
          <c:orientation val="minMax"/>
        </c:scaling>
        <c:delete val="1"/>
        <c:axPos val="b"/>
        <c:numFmt formatCode="General" sourceLinked="1"/>
        <c:majorTickMark val="out"/>
        <c:minorTickMark val="none"/>
        <c:tickLblPos val="nextTo"/>
        <c:crossAx val="113353856"/>
        <c:crosses val="autoZero"/>
        <c:auto val="1"/>
        <c:lblAlgn val="ctr"/>
        <c:lblOffset val="100"/>
        <c:noMultiLvlLbl val="0"/>
      </c:catAx>
      <c:valAx>
        <c:axId val="113353856"/>
        <c:scaling>
          <c:orientation val="minMax"/>
        </c:scaling>
        <c:delete val="1"/>
        <c:axPos val="l"/>
        <c:numFmt formatCode="0%" sourceLinked="1"/>
        <c:majorTickMark val="out"/>
        <c:minorTickMark val="none"/>
        <c:tickLblPos val="nextTo"/>
        <c:crossAx val="113335680"/>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solidFill>
          </c:spPr>
          <c:invertIfNegative val="0"/>
          <c:dPt>
            <c:idx val="0"/>
            <c:invertIfNegative val="0"/>
            <c:bubble3D val="0"/>
            <c:spPr>
              <a:solidFill>
                <a:srgbClr val="006600"/>
              </a:solidFill>
            </c:spPr>
          </c:dPt>
          <c:dLbls>
            <c:dLbl>
              <c:idx val="0"/>
              <c:layout>
                <c:manualLayout>
                  <c:x val="-0.23049037828570784"/>
                  <c:y val="0"/>
                </c:manualLayout>
              </c:layout>
              <c:showLegendKey val="0"/>
              <c:showVal val="1"/>
              <c:showCatName val="0"/>
              <c:showSerName val="1"/>
              <c:showPercent val="0"/>
              <c:showBubbleSize val="0"/>
              <c:separator> </c:separator>
            </c:dLbl>
            <c:txPr>
              <a:bodyPr/>
              <a:lstStyle/>
              <a:p>
                <a:pPr>
                  <a:defRPr sz="1050" b="0">
                    <a:solidFill>
                      <a:schemeClr val="tx1"/>
                    </a:solidFill>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spPr>
                <a:noFill/>
              </c:spPr>
              <c:txPr>
                <a:bodyPr/>
                <a:lstStyle/>
                <a:p>
                  <a:pPr>
                    <a:defRPr sz="1100" b="1">
                      <a:solidFill>
                        <a:schemeClr val="tx1"/>
                      </a:solidFill>
                    </a:defRPr>
                  </a:pPr>
                  <a:endParaRPr lang="en-US"/>
                </a:p>
              </c:txPr>
              <c:dLblPos val="ctr"/>
              <c:showLegendKey val="0"/>
              <c:showVal val="1"/>
              <c:showCatName val="0"/>
              <c:showSerName val="1"/>
              <c:showPercent val="0"/>
              <c:showBubbleSize val="0"/>
              <c:separator> </c:separator>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dLbls>
            <c:dLbl>
              <c:idx val="0"/>
              <c:layout>
                <c:manualLayout>
                  <c:x val="-0.18622401424408183"/>
                  <c:y val="0"/>
                </c:manualLayout>
              </c:layout>
              <c:dLblPos val="ctr"/>
              <c:showLegendKey val="0"/>
              <c:showVal val="1"/>
              <c:showCatName val="0"/>
              <c:showSerName val="1"/>
              <c:showPercent val="0"/>
              <c:showBubbleSize val="0"/>
              <c:separator> </c:separator>
            </c:dLbl>
            <c:txPr>
              <a:bodyPr/>
              <a:lstStyle/>
              <a:p>
                <a:pPr>
                  <a:defRPr sz="1050"/>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solidFill>
          </c:spPr>
          <c:invertIfNegative val="0"/>
          <c:dLbls>
            <c:dLbl>
              <c:idx val="1"/>
              <c:layout/>
              <c:spPr>
                <a:noFill/>
                <a:effectLst/>
              </c:spPr>
              <c:txPr>
                <a:bodyPr/>
                <a:lstStyle/>
                <a:p>
                  <a:pPr>
                    <a:defRPr sz="1400" b="1" baseline="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dLbl>
            <c:spPr>
              <a:noFill/>
            </c:spPr>
            <c:txPr>
              <a:bodyPr/>
              <a:lstStyle/>
              <a:p>
                <a:pPr>
                  <a:defRPr sz="1200" b="1" baseline="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srgbClr>
            </a:solidFill>
          </c:spPr>
          <c:invertIfNegative val="0"/>
          <c:dLbls>
            <c:dLbl>
              <c:idx val="1"/>
              <c:layout>
                <c:manualLayout>
                  <c:x val="0.23659608367075979"/>
                  <c:y val="7.6287349014621739E-3"/>
                </c:manualLayout>
              </c:layout>
              <c:spPr>
                <a:noFill/>
              </c:spPr>
              <c:txPr>
                <a:bodyPr/>
                <a:lstStyle/>
                <a:p>
                  <a:pPr>
                    <a:defRPr sz="1000" b="0"/>
                  </a:pPr>
                  <a:endParaRPr lang="en-US"/>
                </a:p>
              </c:txPr>
              <c:showLegendKey val="0"/>
              <c:showVal val="1"/>
              <c:showCatName val="0"/>
              <c:showSerName val="1"/>
              <c:showPercent val="0"/>
              <c:showBubbleSize val="0"/>
              <c:separator>
</c:separator>
            </c:dLbl>
            <c:spPr>
              <a:noFill/>
            </c:spPr>
            <c:txPr>
              <a:bodyPr/>
              <a:lstStyle/>
              <a:p>
                <a:pPr>
                  <a:defRPr sz="1100" b="1"/>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0685696"/>
        <c:axId val="120687232"/>
      </c:barChart>
      <c:catAx>
        <c:axId val="120685696"/>
        <c:scaling>
          <c:orientation val="minMax"/>
        </c:scaling>
        <c:delete val="0"/>
        <c:axPos val="b"/>
        <c:numFmt formatCode="General" sourceLinked="1"/>
        <c:majorTickMark val="out"/>
        <c:minorTickMark val="none"/>
        <c:tickLblPos val="nextTo"/>
        <c:txPr>
          <a:bodyPr/>
          <a:lstStyle/>
          <a:p>
            <a:pPr>
              <a:defRPr sz="1400"/>
            </a:pPr>
            <a:endParaRPr lang="en-US"/>
          </a:p>
        </c:txPr>
        <c:crossAx val="120687232"/>
        <c:crosses val="autoZero"/>
        <c:auto val="1"/>
        <c:lblAlgn val="ctr"/>
        <c:lblOffset val="100"/>
        <c:noMultiLvlLbl val="0"/>
      </c:catAx>
      <c:valAx>
        <c:axId val="120687232"/>
        <c:scaling>
          <c:orientation val="minMax"/>
        </c:scaling>
        <c:delete val="1"/>
        <c:axPos val="l"/>
        <c:numFmt formatCode="0%" sourceLinked="1"/>
        <c:majorTickMark val="out"/>
        <c:minorTickMark val="none"/>
        <c:tickLblPos val="nextTo"/>
        <c:crossAx val="120685696"/>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alpha val="10000"/>
              </a:srgbClr>
            </a:solidFill>
          </c:spPr>
          <c:invertIfNegative val="0"/>
          <c:dPt>
            <c:idx val="0"/>
            <c:invertIfNegative val="0"/>
            <c:bubble3D val="0"/>
            <c:spPr>
              <a:solidFill>
                <a:srgbClr val="4FB94A">
                  <a:alpha val="10000"/>
                </a:srgbClr>
              </a:solidFill>
            </c:spPr>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tx>
                <c:rich>
                  <a:bodyPr/>
                  <a:lstStyle/>
                  <a:p>
                    <a:pPr>
                      <a:defRPr sz="1100" b="1">
                        <a:solidFill>
                          <a:schemeClr val="tx1"/>
                        </a:solidFill>
                      </a:defRPr>
                    </a:pPr>
                    <a:r>
                      <a:rPr lang="en-US" dirty="0"/>
                      <a:t>Net Investment </a:t>
                    </a:r>
                    <a:r>
                      <a:rPr lang="en-US" dirty="0" smtClean="0"/>
                      <a:t>Income</a:t>
                    </a:r>
                    <a:endParaRPr lang="en-US" dirty="0"/>
                  </a:p>
                </c:rich>
              </c:tx>
              <c:spPr>
                <a:noFill/>
              </c:spPr>
              <c:dLblPos val="ctr"/>
              <c:showLegendKey val="0"/>
              <c:showVal val="1"/>
              <c:showCatName val="0"/>
              <c:showSerName val="1"/>
              <c:showPercent val="0"/>
              <c:showBubbleSize val="0"/>
              <c:separator> </c:separator>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alpha val="10000"/>
              </a:srgbClr>
            </a:solidFill>
          </c:spPr>
          <c:invertIfNegative val="0"/>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dLbls>
          <c:showLegendKey val="0"/>
          <c:showVal val="0"/>
          <c:showCatName val="0"/>
          <c:showSerName val="0"/>
          <c:showPercent val="0"/>
          <c:showBubbleSize val="0"/>
        </c:dLbls>
        <c:gapWidth val="0"/>
        <c:overlap val="100"/>
        <c:axId val="127572992"/>
        <c:axId val="127587072"/>
      </c:barChart>
      <c:catAx>
        <c:axId val="127572992"/>
        <c:scaling>
          <c:orientation val="minMax"/>
        </c:scaling>
        <c:delete val="1"/>
        <c:axPos val="b"/>
        <c:numFmt formatCode="General" sourceLinked="1"/>
        <c:majorTickMark val="out"/>
        <c:minorTickMark val="none"/>
        <c:tickLblPos val="nextTo"/>
        <c:crossAx val="127587072"/>
        <c:crosses val="autoZero"/>
        <c:auto val="1"/>
        <c:lblAlgn val="ctr"/>
        <c:lblOffset val="100"/>
        <c:noMultiLvlLbl val="0"/>
      </c:catAx>
      <c:valAx>
        <c:axId val="127587072"/>
        <c:scaling>
          <c:orientation val="minMax"/>
        </c:scaling>
        <c:delete val="1"/>
        <c:axPos val="l"/>
        <c:numFmt formatCode="0%" sourceLinked="1"/>
        <c:majorTickMark val="out"/>
        <c:minorTickMark val="none"/>
        <c:tickLblPos val="nextTo"/>
        <c:crossAx val="127572992"/>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0"/>
              <c:layout/>
              <c:tx>
                <c:rich>
                  <a:bodyPr/>
                  <a:lstStyle/>
                  <a:p>
                    <a:r>
                      <a:rPr lang="en-US"/>
                      <a:t>Net Premiums </a:t>
                    </a:r>
                    <a:r>
                      <a:rPr lang="en-US" smtClean="0"/>
                      <a:t>Earned</a:t>
                    </a:r>
                    <a:endParaRPr lang="en-US"/>
                  </a:p>
                </c:rich>
              </c:tx>
              <c:showLegendKey val="0"/>
              <c:showVal val="1"/>
              <c:showCatName val="0"/>
              <c:showSerName val="1"/>
              <c:showPercent val="0"/>
              <c:showBubbleSize val="0"/>
              <c:separator> </c:separator>
            </c:dLbl>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tx>
                <c:rich>
                  <a:bodyPr/>
                  <a:lstStyle/>
                  <a:p>
                    <a:pPr>
                      <a:defRPr sz="1100" b="1">
                        <a:solidFill>
                          <a:schemeClr val="tx1"/>
                        </a:solidFill>
                      </a:defRPr>
                    </a:pPr>
                    <a:r>
                      <a:rPr lang="en-US" dirty="0"/>
                      <a:t>Net Investment </a:t>
                    </a:r>
                    <a:r>
                      <a:rPr lang="en-US" dirty="0" smtClean="0"/>
                      <a:t>Income</a:t>
                    </a:r>
                  </a:p>
                  <a:p>
                    <a:pPr>
                      <a:defRPr sz="1100" b="1">
                        <a:solidFill>
                          <a:schemeClr val="tx1"/>
                        </a:solidFill>
                      </a:defRPr>
                    </a:pPr>
                    <a:endParaRPr lang="en-US" dirty="0"/>
                  </a:p>
                </c:rich>
              </c:tx>
              <c:spPr>
                <a:noFill/>
              </c:spPr>
              <c:dLblPos val="ctr"/>
              <c:showLegendKey val="0"/>
              <c:showVal val="1"/>
              <c:showCatName val="0"/>
              <c:showSerName val="1"/>
              <c:showPercent val="0"/>
              <c:showBubbleSize val="0"/>
              <c:separator> </c:separator>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dLbl>
              <c:idx val="1"/>
              <c:layout/>
              <c:tx>
                <c:rich>
                  <a:bodyPr/>
                  <a:lstStyle/>
                  <a:p>
                    <a:r>
                      <a:rPr lang="en-US" dirty="0"/>
                      <a:t>Underwriting, Policy Acquisitions, </a:t>
                    </a:r>
                    <a:r>
                      <a:rPr lang="en-US"/>
                      <a:t>Operating </a:t>
                    </a:r>
                    <a:r>
                      <a:rPr lang="en-US" smtClean="0"/>
                      <a:t>Expenses</a:t>
                    </a:r>
                    <a:endParaRPr lang="en-US" dirty="0"/>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dLbl>
              <c:idx val="1"/>
              <c:layout/>
              <c:tx>
                <c:rich>
                  <a:bodyPr/>
                  <a:lstStyle/>
                  <a:p>
                    <a:r>
                      <a:rPr lang="en-US"/>
                      <a:t>Net Losses and Loss Adjustment </a:t>
                    </a:r>
                    <a:r>
                      <a:rPr lang="en-US" smtClean="0"/>
                      <a:t>Expenses</a:t>
                    </a:r>
                    <a:endParaRPr lang="en-US"/>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7949824"/>
        <c:axId val="127963904"/>
      </c:barChart>
      <c:catAx>
        <c:axId val="127949824"/>
        <c:scaling>
          <c:orientation val="minMax"/>
        </c:scaling>
        <c:delete val="1"/>
        <c:axPos val="b"/>
        <c:numFmt formatCode="General" sourceLinked="1"/>
        <c:majorTickMark val="out"/>
        <c:minorTickMark val="none"/>
        <c:tickLblPos val="nextTo"/>
        <c:crossAx val="127963904"/>
        <c:crosses val="autoZero"/>
        <c:auto val="1"/>
        <c:lblAlgn val="ctr"/>
        <c:lblOffset val="100"/>
        <c:noMultiLvlLbl val="0"/>
      </c:catAx>
      <c:valAx>
        <c:axId val="127963904"/>
        <c:scaling>
          <c:orientation val="minMax"/>
        </c:scaling>
        <c:delete val="1"/>
        <c:axPos val="l"/>
        <c:numFmt formatCode="0%" sourceLinked="1"/>
        <c:majorTickMark val="out"/>
        <c:minorTickMark val="none"/>
        <c:tickLblPos val="nextTo"/>
        <c:crossAx val="127949824"/>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1"/>
              <c:tx>
                <c:rich>
                  <a:bodyPr/>
                  <a:lstStyle/>
                  <a:p>
                    <a:r>
                      <a:rPr lang="en-US" sz="800" dirty="0"/>
                      <a:t>Net Income </a:t>
                    </a:r>
                    <a:r>
                      <a:rPr lang="en-US" sz="800" dirty="0" smtClean="0"/>
                      <a:t>(Exclusive </a:t>
                    </a:r>
                    <a:r>
                      <a:rPr lang="en-US" sz="800" dirty="0"/>
                      <a:t>of Gain on </a:t>
                    </a:r>
                    <a:r>
                      <a:rPr lang="en-US" sz="800" dirty="0" smtClean="0"/>
                      <a:t>Acquisition): </a:t>
                    </a:r>
                    <a:r>
                      <a:rPr lang="en-US" sz="800" dirty="0"/>
                      <a:t>57.9%</a:t>
                    </a:r>
                    <a:endParaRPr lang="en-US" dirty="0"/>
                  </a:p>
                </c:rich>
              </c:tx>
              <c:showLegendKey val="0"/>
              <c:showVal val="0"/>
              <c:showCatName val="0"/>
              <c:showSerName val="0"/>
              <c:showPercent val="0"/>
              <c:showBubbleSize val="0"/>
            </c:dLbl>
            <c:spPr>
              <a:noFill/>
            </c:spPr>
            <c:txPr>
              <a:bodyPr/>
              <a:lstStyle/>
              <a:p>
                <a:pPr>
                  <a:defRPr sz="8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solidFill>
          </c:spPr>
          <c:invertIfNegative val="0"/>
          <c:dPt>
            <c:idx val="0"/>
            <c:invertIfNegative val="0"/>
            <c:bubble3D val="0"/>
            <c:spPr>
              <a:solidFill>
                <a:srgbClr val="006600"/>
              </a:solidFill>
            </c:spPr>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spPr>
                <a:noFill/>
              </c:spPr>
              <c:txPr>
                <a:bodyPr/>
                <a:lstStyle/>
                <a:p>
                  <a:pPr>
                    <a:defRPr sz="800" b="1">
                      <a:solidFill>
                        <a:schemeClr val="tx1"/>
                      </a:solidFill>
                    </a:defRPr>
                  </a:pPr>
                  <a:endParaRPr lang="en-US"/>
                </a:p>
              </c:txPr>
              <c:dLblPos val="ctr"/>
              <c:showLegendKey val="0"/>
              <c:showVal val="1"/>
              <c:showCatName val="0"/>
              <c:showSerName val="1"/>
              <c:showPercent val="0"/>
              <c:showBubbleSize val="0"/>
              <c:separator> </c:separator>
            </c:dLbl>
            <c:spPr>
              <a:noFill/>
            </c:spPr>
            <c:txPr>
              <a:bodyPr/>
              <a:lstStyle/>
              <a:p>
                <a:pPr>
                  <a:defRPr sz="8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solidFill>
          </c:spPr>
          <c:invertIfNegative val="0"/>
          <c:dLbls>
            <c:dLbl>
              <c:idx val="1"/>
              <c:layout/>
              <c:spPr>
                <a:noFill/>
                <a:effectLst/>
              </c:spPr>
              <c:txPr>
                <a:bodyPr/>
                <a:lstStyle/>
                <a:p>
                  <a:pPr>
                    <a:defRPr sz="800" b="1" baseline="0">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dLbl>
            <c:spPr>
              <a:noFill/>
            </c:spPr>
            <c:txPr>
              <a:bodyPr/>
              <a:lstStyle/>
              <a:p>
                <a:pPr>
                  <a:defRPr sz="800" b="1" baseline="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srgbClr>
            </a:solidFill>
          </c:spPr>
          <c:invertIfNegative val="0"/>
          <c:dLbls>
            <c:dLbl>
              <c:idx val="1"/>
              <c:layout>
                <c:manualLayout>
                  <c:x val="0.23659608367075979"/>
                  <c:y val="7.6287349014621739E-3"/>
                </c:manualLayout>
              </c:layout>
              <c:spPr>
                <a:noFill/>
              </c:spPr>
              <c:txPr>
                <a:bodyPr/>
                <a:lstStyle/>
                <a:p>
                  <a:pPr>
                    <a:defRPr sz="800" b="0"/>
                  </a:pPr>
                  <a:endParaRPr lang="en-US"/>
                </a:p>
              </c:txPr>
              <c:showLegendKey val="0"/>
              <c:showVal val="1"/>
              <c:showCatName val="0"/>
              <c:showSerName val="1"/>
              <c:showPercent val="0"/>
              <c:showBubbleSize val="0"/>
              <c:separator>
</c:separator>
            </c:dLbl>
            <c:spPr>
              <a:noFill/>
            </c:spPr>
            <c:txPr>
              <a:bodyPr/>
              <a:lstStyle/>
              <a:p>
                <a:pPr>
                  <a:defRPr sz="800" b="1"/>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spPr>
              <a:noFill/>
            </c:spPr>
            <c:txPr>
              <a:bodyPr/>
              <a:lstStyle/>
              <a:p>
                <a:pPr>
                  <a:defRPr sz="8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spPr>
              <a:noFill/>
            </c:spPr>
            <c:txPr>
              <a:bodyPr/>
              <a:lstStyle/>
              <a:p>
                <a:pPr>
                  <a:defRPr sz="8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7732736"/>
        <c:axId val="127742720"/>
      </c:barChart>
      <c:catAx>
        <c:axId val="127732736"/>
        <c:scaling>
          <c:orientation val="minMax"/>
        </c:scaling>
        <c:delete val="1"/>
        <c:axPos val="b"/>
        <c:numFmt formatCode="General" sourceLinked="1"/>
        <c:majorTickMark val="out"/>
        <c:minorTickMark val="none"/>
        <c:tickLblPos val="nextTo"/>
        <c:crossAx val="127742720"/>
        <c:crosses val="autoZero"/>
        <c:auto val="1"/>
        <c:lblAlgn val="ctr"/>
        <c:lblOffset val="100"/>
        <c:noMultiLvlLbl val="0"/>
      </c:catAx>
      <c:valAx>
        <c:axId val="127742720"/>
        <c:scaling>
          <c:orientation val="minMax"/>
        </c:scaling>
        <c:delete val="1"/>
        <c:axPos val="l"/>
        <c:numFmt formatCode="0%" sourceLinked="1"/>
        <c:majorTickMark val="out"/>
        <c:minorTickMark val="none"/>
        <c:tickLblPos val="nextTo"/>
        <c:crossAx val="127732736"/>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0"/>
          <c:order val="0"/>
          <c:tx>
            <c:strRef>
              <c:f>Sheet1!$A$14</c:f>
              <c:strCache>
                <c:ptCount val="1"/>
                <c:pt idx="0">
                  <c:v>Cash &amp; Investments:</c:v>
                </c:pt>
              </c:strCache>
            </c:strRef>
          </c:tx>
          <c:spPr>
            <a:solidFill>
              <a:srgbClr val="156736"/>
            </a:solidFill>
          </c:spPr>
          <c:invertIfNegative val="0"/>
          <c:dLbls>
            <c:txPr>
              <a:bodyPr/>
              <a:lstStyle/>
              <a:p>
                <a:pPr>
                  <a:defRPr sz="800" b="1">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Sheet1!$B$14:$C$14</c:f>
              <c:numCache>
                <c:formatCode>General</c:formatCode>
                <c:ptCount val="2"/>
                <c:pt idx="0" formatCode="0.0%">
                  <c:v>0.80200000000000005</c:v>
                </c:pt>
              </c:numCache>
            </c:numRef>
          </c:val>
        </c:ser>
        <c:ser>
          <c:idx val="3"/>
          <c:order val="1"/>
          <c:tx>
            <c:strRef>
              <c:f>Sheet1!$A$17</c:f>
              <c:strCache>
                <c:ptCount val="1"/>
                <c:pt idx="0">
                  <c:v>Insurance Receivables</c:v>
                </c:pt>
              </c:strCache>
            </c:strRef>
          </c:tx>
          <c:spPr>
            <a:solidFill>
              <a:schemeClr val="accent3">
                <a:lumMod val="20000"/>
                <a:lumOff val="80000"/>
              </a:schemeClr>
            </a:solidFill>
          </c:spPr>
          <c:invertIfNegative val="0"/>
          <c:dLbls>
            <c:dLbl>
              <c:idx val="0"/>
              <c:layout>
                <c:manualLayout>
                  <c:x val="0"/>
                  <c:y val="2.5429116338207248E-3"/>
                </c:manualLayout>
              </c:layout>
              <c:dLblPos val="ctr"/>
              <c:showLegendKey val="0"/>
              <c:showVal val="1"/>
              <c:showCatName val="0"/>
              <c:showSerName val="1"/>
              <c:showPercent val="0"/>
              <c:showBubbleSize val="0"/>
              <c:separator> </c:separator>
            </c:dLbl>
            <c:txPr>
              <a:bodyPr/>
              <a:lstStyle/>
              <a:p>
                <a:pPr>
                  <a:defRPr sz="8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Sheet1!$B$17:$C$17</c:f>
              <c:numCache>
                <c:formatCode>General</c:formatCode>
                <c:ptCount val="2"/>
                <c:pt idx="0" formatCode="0.0%">
                  <c:v>0.1</c:v>
                </c:pt>
              </c:numCache>
            </c:numRef>
          </c:val>
        </c:ser>
        <c:ser>
          <c:idx val="1"/>
          <c:order val="2"/>
          <c:tx>
            <c:strRef>
              <c:f>Sheet1!$A$15</c:f>
              <c:strCache>
                <c:ptCount val="1"/>
                <c:pt idx="0">
                  <c:v>Goodwill &amp; Intangible Assets:</c:v>
                </c:pt>
              </c:strCache>
            </c:strRef>
          </c:tx>
          <c:spPr>
            <a:solidFill>
              <a:srgbClr val="4FB94A"/>
            </a:solidFill>
          </c:spPr>
          <c:invertIfNegative val="0"/>
          <c:dLbls>
            <c:dLbl>
              <c:idx val="0"/>
              <c:layout>
                <c:manualLayout>
                  <c:x val="-4.5792790387888969E-3"/>
                  <c:y val="-2.5429116338207248E-3"/>
                </c:manualLayout>
              </c:layout>
              <c:dLblPos val="ctr"/>
              <c:showLegendKey val="0"/>
              <c:showVal val="1"/>
              <c:showCatName val="0"/>
              <c:showSerName val="1"/>
              <c:showPercent val="0"/>
              <c:showBubbleSize val="0"/>
              <c:separator> </c:separator>
            </c:dLbl>
            <c:txPr>
              <a:bodyPr/>
              <a:lstStyle/>
              <a:p>
                <a:pPr>
                  <a:defRPr sz="8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Sheet1!$B$15:$C$15</c:f>
              <c:numCache>
                <c:formatCode>General</c:formatCode>
                <c:ptCount val="2"/>
                <c:pt idx="0" formatCode="0.0%">
                  <c:v>6.0999999999999999E-2</c:v>
                </c:pt>
              </c:numCache>
            </c:numRef>
          </c:val>
        </c:ser>
        <c:ser>
          <c:idx val="2"/>
          <c:order val="3"/>
          <c:tx>
            <c:strRef>
              <c:f>Sheet1!$A$16</c:f>
              <c:strCache>
                <c:ptCount val="1"/>
                <c:pt idx="0">
                  <c:v>Other Assets:</c:v>
                </c:pt>
              </c:strCache>
            </c:strRef>
          </c:tx>
          <c:spPr>
            <a:solidFill>
              <a:schemeClr val="accent3">
                <a:lumMod val="60000"/>
                <a:lumOff val="40000"/>
              </a:schemeClr>
            </a:solidFill>
          </c:spPr>
          <c:invertIfNegative val="0"/>
          <c:dLbls>
            <c:dLbl>
              <c:idx val="0"/>
              <c:layout>
                <c:manualLayout>
                  <c:x val="-3.0528526925259316E-3"/>
                  <c:y val="-5.0858232676414495E-3"/>
                </c:manualLayout>
              </c:layout>
              <c:dLblPos val="ctr"/>
              <c:showLegendKey val="0"/>
              <c:showVal val="1"/>
              <c:showCatName val="0"/>
              <c:showSerName val="1"/>
              <c:showPercent val="0"/>
              <c:showBubbleSize val="0"/>
              <c:separator> </c:separator>
            </c:dLbl>
            <c:txPr>
              <a:bodyPr/>
              <a:lstStyle/>
              <a:p>
                <a:pPr>
                  <a:defRPr sz="8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Sheet1!$B$16:$C$16</c:f>
              <c:numCache>
                <c:formatCode>General</c:formatCode>
                <c:ptCount val="2"/>
                <c:pt idx="0" formatCode="0.0%">
                  <c:v>3.6999999999999998E-2</c:v>
                </c:pt>
              </c:numCache>
            </c:numRef>
          </c:val>
        </c:ser>
        <c:ser>
          <c:idx val="4"/>
          <c:order val="4"/>
          <c:tx>
            <c:strRef>
              <c:f>Sheet1!$A$18</c:f>
              <c:strCache>
                <c:ptCount val="1"/>
                <c:pt idx="0">
                  <c:v>Retained Earnings:</c:v>
                </c:pt>
              </c:strCache>
            </c:strRef>
          </c:tx>
          <c:spPr>
            <a:solidFill>
              <a:srgbClr val="156736"/>
            </a:solidFill>
          </c:spPr>
          <c:invertIfNegative val="0"/>
          <c:dLbls>
            <c:txPr>
              <a:bodyPr/>
              <a:lstStyle/>
              <a:p>
                <a:pPr>
                  <a:defRPr sz="800" b="1">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Sheet1!$B$18:$C$18</c:f>
              <c:numCache>
                <c:formatCode>0.0%</c:formatCode>
                <c:ptCount val="2"/>
                <c:pt idx="1">
                  <c:v>0.40600000000000003</c:v>
                </c:pt>
              </c:numCache>
            </c:numRef>
          </c:val>
        </c:ser>
        <c:ser>
          <c:idx val="5"/>
          <c:order val="5"/>
          <c:tx>
            <c:strRef>
              <c:f>Sheet1!$A$19</c:f>
              <c:strCache>
                <c:ptCount val="1"/>
                <c:pt idx="0">
                  <c:v>Other Equity:</c:v>
                </c:pt>
              </c:strCache>
            </c:strRef>
          </c:tx>
          <c:spPr>
            <a:solidFill>
              <a:srgbClr val="669900"/>
            </a:solidFill>
          </c:spPr>
          <c:invertIfNegative val="0"/>
          <c:cat>
            <c:strRef>
              <c:f>Sheet1!$B$13:$C$13</c:f>
              <c:strCache>
                <c:ptCount val="2"/>
                <c:pt idx="0">
                  <c:v>Assets: $5.0 bln</c:v>
                </c:pt>
                <c:pt idx="1">
                  <c:v>Liabilities: $3.0 bln
Equity: $2.1 bln</c:v>
                </c:pt>
              </c:strCache>
            </c:strRef>
          </c:cat>
          <c:val>
            <c:numRef>
              <c:f>Sheet1!$B$19:$C$19</c:f>
              <c:numCache>
                <c:formatCode>0.0%</c:formatCode>
                <c:ptCount val="2"/>
                <c:pt idx="1">
                  <c:v>6.0000000000000001E-3</c:v>
                </c:pt>
              </c:numCache>
            </c:numRef>
          </c:val>
        </c:ser>
        <c:ser>
          <c:idx val="6"/>
          <c:order val="6"/>
          <c:tx>
            <c:strRef>
              <c:f>Sheet1!$A$20</c:f>
              <c:strCache>
                <c:ptCount val="1"/>
                <c:pt idx="0">
                  <c:v>Reinsurance Payable &amp; Other Liabilities:</c:v>
                </c:pt>
              </c:strCache>
            </c:strRef>
          </c:tx>
          <c:spPr>
            <a:solidFill>
              <a:srgbClr val="9BBB59">
                <a:lumMod val="40000"/>
                <a:lumOff val="60000"/>
              </a:srgbClr>
            </a:solidFill>
          </c:spPr>
          <c:invertIfNegative val="0"/>
          <c:dLbls>
            <c:dLbl>
              <c:idx val="1"/>
              <c:layout>
                <c:manualLayout>
                  <c:x val="1.0684984423840761E-2"/>
                  <c:y val="0"/>
                </c:manualLayout>
              </c:layout>
              <c:dLblPos val="ctr"/>
              <c:showLegendKey val="0"/>
              <c:showVal val="1"/>
              <c:showCatName val="0"/>
              <c:showSerName val="1"/>
              <c:showPercent val="0"/>
              <c:showBubbleSize val="0"/>
              <c:separator> </c:separator>
            </c:dLbl>
            <c:txPr>
              <a:bodyPr/>
              <a:lstStyle/>
              <a:p>
                <a:pPr>
                  <a:defRPr sz="8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Sheet1!$B$20:$C$20</c:f>
              <c:numCache>
                <c:formatCode>0.0%</c:formatCode>
                <c:ptCount val="2"/>
                <c:pt idx="1">
                  <c:v>0.109</c:v>
                </c:pt>
              </c:numCache>
            </c:numRef>
          </c:val>
        </c:ser>
        <c:ser>
          <c:idx val="7"/>
          <c:order val="7"/>
          <c:tx>
            <c:strRef>
              <c:f>Sheet1!$A$21</c:f>
              <c:strCache>
                <c:ptCount val="1"/>
                <c:pt idx="0">
                  <c:v>Unearned Premiums:</c:v>
                </c:pt>
              </c:strCache>
            </c:strRef>
          </c:tx>
          <c:spPr>
            <a:solidFill>
              <a:srgbClr val="003300"/>
            </a:solidFill>
          </c:spPr>
          <c:invertIfNegative val="0"/>
          <c:dLbls>
            <c:dLbl>
              <c:idx val="1"/>
              <c:layout>
                <c:manualLayout>
                  <c:x val="4.5792790387888969E-3"/>
                  <c:y val="0"/>
                </c:manualLayout>
              </c:layout>
              <c:dLblPos val="ctr"/>
              <c:showLegendKey val="0"/>
              <c:showVal val="1"/>
              <c:showCatName val="0"/>
              <c:showSerName val="1"/>
              <c:showPercent val="0"/>
              <c:showBubbleSize val="0"/>
              <c:separator> </c:separator>
            </c:dLbl>
            <c:txPr>
              <a:bodyPr/>
              <a:lstStyle/>
              <a:p>
                <a:pPr>
                  <a:defRPr sz="800">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Sheet1!$B$21:$C$21</c:f>
              <c:numCache>
                <c:formatCode>0.0%</c:formatCode>
                <c:ptCount val="2"/>
                <c:pt idx="1">
                  <c:v>7.3999999999999996E-2</c:v>
                </c:pt>
              </c:numCache>
            </c:numRef>
          </c:val>
        </c:ser>
        <c:ser>
          <c:idx val="8"/>
          <c:order val="8"/>
          <c:tx>
            <c:strRef>
              <c:f>Sheet1!$A$22</c:f>
              <c:strCache>
                <c:ptCount val="1"/>
                <c:pt idx="0">
                  <c:v>Loss Reserves:</c:v>
                </c:pt>
              </c:strCache>
            </c:strRef>
          </c:tx>
          <c:spPr>
            <a:solidFill>
              <a:srgbClr val="4FB94A"/>
            </a:solidFill>
          </c:spPr>
          <c:invertIfNegative val="0"/>
          <c:dLbls>
            <c:txPr>
              <a:bodyPr/>
              <a:lstStyle/>
              <a:p>
                <a:pPr>
                  <a:defRPr sz="800" b="1"/>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Sheet1!$B$22:$C$22</c:f>
              <c:numCache>
                <c:formatCode>0.0%</c:formatCode>
                <c:ptCount val="2"/>
                <c:pt idx="1">
                  <c:v>0.40500000000000003</c:v>
                </c:pt>
              </c:numCache>
            </c:numRef>
          </c:val>
        </c:ser>
        <c:dLbls>
          <c:showLegendKey val="0"/>
          <c:showVal val="0"/>
          <c:showCatName val="0"/>
          <c:showSerName val="0"/>
          <c:showPercent val="0"/>
          <c:showBubbleSize val="0"/>
        </c:dLbls>
        <c:gapWidth val="0"/>
        <c:overlap val="100"/>
        <c:axId val="128632704"/>
        <c:axId val="128634240"/>
      </c:barChart>
      <c:catAx>
        <c:axId val="128632704"/>
        <c:scaling>
          <c:orientation val="minMax"/>
        </c:scaling>
        <c:delete val="1"/>
        <c:axPos val="b"/>
        <c:numFmt formatCode="General" sourceLinked="1"/>
        <c:majorTickMark val="out"/>
        <c:minorTickMark val="none"/>
        <c:tickLblPos val="nextTo"/>
        <c:crossAx val="128634240"/>
        <c:crosses val="autoZero"/>
        <c:auto val="1"/>
        <c:lblAlgn val="ctr"/>
        <c:lblOffset val="100"/>
        <c:noMultiLvlLbl val="0"/>
      </c:catAx>
      <c:valAx>
        <c:axId val="128634240"/>
        <c:scaling>
          <c:orientation val="minMax"/>
        </c:scaling>
        <c:delete val="1"/>
        <c:axPos val="l"/>
        <c:numFmt formatCode="0%" sourceLinked="1"/>
        <c:majorTickMark val="out"/>
        <c:minorTickMark val="none"/>
        <c:tickLblPos val="nextTo"/>
        <c:crossAx val="128632704"/>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noFill/>
          </c:spPr>
          <c:invertIfNegative val="0"/>
          <c:dPt>
            <c:idx val="0"/>
            <c:invertIfNegative val="0"/>
            <c:bubble3D val="0"/>
          </c:dPt>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no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noFill/>
          </c:spPr>
          <c:invertIfNegative val="0"/>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solidFill>
          </c:spPr>
          <c:invertIfNegative val="0"/>
          <c:dLbls>
            <c:dLbl>
              <c:idx val="1"/>
              <c:layout/>
              <c:tx>
                <c:rich>
                  <a:bodyPr/>
                  <a:lstStyle/>
                  <a:p>
                    <a:pPr>
                      <a:defRPr sz="800" b="1" baseline="0">
                        <a:solidFill>
                          <a:schemeClr val="bg1"/>
                        </a:solidFill>
                        <a:effectLst>
                          <a:outerShdw blurRad="38100" dist="38100" dir="2700000" algn="tl">
                            <a:srgbClr val="000000">
                              <a:alpha val="43137"/>
                            </a:srgbClr>
                          </a:outerShdw>
                        </a:effectLst>
                      </a:defRPr>
                    </a:pPr>
                    <a:r>
                      <a:rPr lang="en-US" dirty="0"/>
                      <a:t>Net </a:t>
                    </a:r>
                    <a:r>
                      <a:rPr lang="en-US" dirty="0" smtClean="0"/>
                      <a:t>Income</a:t>
                    </a:r>
                    <a:endParaRPr lang="en-US" dirty="0"/>
                  </a:p>
                </c:rich>
              </c:tx>
              <c:spPr>
                <a:noFill/>
                <a:effectLst/>
              </c:spPr>
              <c:showLegendKey val="0"/>
              <c:showVal val="1"/>
              <c:showCatName val="0"/>
              <c:showSerName val="1"/>
              <c:showPercent val="0"/>
              <c:showBubbleSize val="0"/>
              <c:separator>
</c:separator>
            </c:dLbl>
            <c:spPr>
              <a:noFill/>
            </c:spPr>
            <c:txPr>
              <a:bodyPr/>
              <a:lstStyle/>
              <a:p>
                <a:pPr>
                  <a:defRPr sz="800" b="1" baseline="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no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noFill/>
          </c:spPr>
          <c:invertIfNegative val="0"/>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noFill/>
          </c:spPr>
          <c:invertIfNegative val="0"/>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8663552"/>
        <c:axId val="128665088"/>
      </c:barChart>
      <c:catAx>
        <c:axId val="128663552"/>
        <c:scaling>
          <c:orientation val="minMax"/>
        </c:scaling>
        <c:delete val="1"/>
        <c:axPos val="b"/>
        <c:numFmt formatCode="General" sourceLinked="1"/>
        <c:majorTickMark val="out"/>
        <c:minorTickMark val="none"/>
        <c:tickLblPos val="nextTo"/>
        <c:crossAx val="128665088"/>
        <c:crosses val="autoZero"/>
        <c:auto val="1"/>
        <c:lblAlgn val="ctr"/>
        <c:lblOffset val="100"/>
        <c:noMultiLvlLbl val="0"/>
      </c:catAx>
      <c:valAx>
        <c:axId val="128665088"/>
        <c:scaling>
          <c:orientation val="minMax"/>
        </c:scaling>
        <c:delete val="1"/>
        <c:axPos val="l"/>
        <c:numFmt formatCode="0%" sourceLinked="1"/>
        <c:majorTickMark val="out"/>
        <c:minorTickMark val="none"/>
        <c:tickLblPos val="nextTo"/>
        <c:crossAx val="128663552"/>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0"/>
          <c:order val="0"/>
          <c:tx>
            <c:strRef>
              <c:f>Sheet1!$A$14</c:f>
              <c:strCache>
                <c:ptCount val="1"/>
                <c:pt idx="0">
                  <c:v>Cash &amp; Investments:</c:v>
                </c:pt>
              </c:strCache>
            </c:strRef>
          </c:tx>
          <c:spPr>
            <a:noFill/>
          </c:spPr>
          <c:invertIfNegative val="0"/>
          <c:cat>
            <c:strRef>
              <c:f>Sheet1!$B$13:$C$13</c:f>
              <c:strCache>
                <c:ptCount val="2"/>
                <c:pt idx="0">
                  <c:v>Assets: $5.0 bln</c:v>
                </c:pt>
                <c:pt idx="1">
                  <c:v>Liabilities: $3.0 bln
Equity: $2.1 bln</c:v>
                </c:pt>
              </c:strCache>
            </c:strRef>
          </c:cat>
          <c:val>
            <c:numRef>
              <c:f>Sheet1!$B$14:$C$14</c:f>
              <c:numCache>
                <c:formatCode>General</c:formatCode>
                <c:ptCount val="2"/>
                <c:pt idx="0" formatCode="0.0%">
                  <c:v>0.80200000000000005</c:v>
                </c:pt>
              </c:numCache>
            </c:numRef>
          </c:val>
        </c:ser>
        <c:ser>
          <c:idx val="3"/>
          <c:order val="1"/>
          <c:tx>
            <c:strRef>
              <c:f>Sheet1!$A$17</c:f>
              <c:strCache>
                <c:ptCount val="1"/>
                <c:pt idx="0">
                  <c:v>Insurance Receivables</c:v>
                </c:pt>
              </c:strCache>
            </c:strRef>
          </c:tx>
          <c:spPr>
            <a:noFill/>
          </c:spPr>
          <c:invertIfNegative val="0"/>
          <c:cat>
            <c:strRef>
              <c:f>Sheet1!$B$13:$C$13</c:f>
              <c:strCache>
                <c:ptCount val="2"/>
                <c:pt idx="0">
                  <c:v>Assets: $5.0 bln</c:v>
                </c:pt>
                <c:pt idx="1">
                  <c:v>Liabilities: $3.0 bln
Equity: $2.1 bln</c:v>
                </c:pt>
              </c:strCache>
            </c:strRef>
          </c:cat>
          <c:val>
            <c:numRef>
              <c:f>Sheet1!$B$17:$C$17</c:f>
              <c:numCache>
                <c:formatCode>General</c:formatCode>
                <c:ptCount val="2"/>
                <c:pt idx="0" formatCode="0.0%">
                  <c:v>0.1</c:v>
                </c:pt>
              </c:numCache>
            </c:numRef>
          </c:val>
        </c:ser>
        <c:ser>
          <c:idx val="1"/>
          <c:order val="2"/>
          <c:tx>
            <c:strRef>
              <c:f>Sheet1!$A$15</c:f>
              <c:strCache>
                <c:ptCount val="1"/>
                <c:pt idx="0">
                  <c:v>Goodwill &amp; Intangible Assets:</c:v>
                </c:pt>
              </c:strCache>
            </c:strRef>
          </c:tx>
          <c:spPr>
            <a:noFill/>
          </c:spPr>
          <c:invertIfNegative val="0"/>
          <c:cat>
            <c:strRef>
              <c:f>Sheet1!$B$13:$C$13</c:f>
              <c:strCache>
                <c:ptCount val="2"/>
                <c:pt idx="0">
                  <c:v>Assets: $5.0 bln</c:v>
                </c:pt>
                <c:pt idx="1">
                  <c:v>Liabilities: $3.0 bln
Equity: $2.1 bln</c:v>
                </c:pt>
              </c:strCache>
            </c:strRef>
          </c:cat>
          <c:val>
            <c:numRef>
              <c:f>Sheet1!$B$15:$C$15</c:f>
              <c:numCache>
                <c:formatCode>General</c:formatCode>
                <c:ptCount val="2"/>
                <c:pt idx="0" formatCode="0.0%">
                  <c:v>6.0999999999999999E-2</c:v>
                </c:pt>
              </c:numCache>
            </c:numRef>
          </c:val>
        </c:ser>
        <c:ser>
          <c:idx val="2"/>
          <c:order val="3"/>
          <c:tx>
            <c:strRef>
              <c:f>Sheet1!$A$16</c:f>
              <c:strCache>
                <c:ptCount val="1"/>
                <c:pt idx="0">
                  <c:v>Other Assets:</c:v>
                </c:pt>
              </c:strCache>
            </c:strRef>
          </c:tx>
          <c:spPr>
            <a:noFill/>
          </c:spPr>
          <c:invertIfNegative val="0"/>
          <c:cat>
            <c:strRef>
              <c:f>Sheet1!$B$13:$C$13</c:f>
              <c:strCache>
                <c:ptCount val="2"/>
                <c:pt idx="0">
                  <c:v>Assets: $5.0 bln</c:v>
                </c:pt>
                <c:pt idx="1">
                  <c:v>Liabilities: $3.0 bln
Equity: $2.1 bln</c:v>
                </c:pt>
              </c:strCache>
            </c:strRef>
          </c:cat>
          <c:val>
            <c:numRef>
              <c:f>Sheet1!$B$16:$C$16</c:f>
              <c:numCache>
                <c:formatCode>General</c:formatCode>
                <c:ptCount val="2"/>
                <c:pt idx="0" formatCode="0.0%">
                  <c:v>3.6999999999999998E-2</c:v>
                </c:pt>
              </c:numCache>
            </c:numRef>
          </c:val>
        </c:ser>
        <c:ser>
          <c:idx val="4"/>
          <c:order val="4"/>
          <c:tx>
            <c:strRef>
              <c:f>Sheet1!$A$18</c:f>
              <c:strCache>
                <c:ptCount val="1"/>
                <c:pt idx="0">
                  <c:v>Retained Earnings:</c:v>
                </c:pt>
              </c:strCache>
            </c:strRef>
          </c:tx>
          <c:spPr>
            <a:solidFill>
              <a:srgbClr val="156736"/>
            </a:solidFill>
          </c:spPr>
          <c:invertIfNegative val="0"/>
          <c:dLbls>
            <c:dLbl>
              <c:idx val="1"/>
              <c:layout/>
              <c:tx>
                <c:rich>
                  <a:bodyPr/>
                  <a:lstStyle/>
                  <a:p>
                    <a:r>
                      <a:rPr lang="en-US"/>
                      <a:t>Retained </a:t>
                    </a:r>
                    <a:r>
                      <a:rPr lang="en-US" smtClean="0"/>
                      <a:t>Earnings</a:t>
                    </a:r>
                    <a:endParaRPr lang="en-US"/>
                  </a:p>
                </c:rich>
              </c:tx>
              <c:showLegendKey val="0"/>
              <c:showVal val="1"/>
              <c:showCatName val="0"/>
              <c:showSerName val="1"/>
              <c:showPercent val="0"/>
              <c:showBubbleSize val="0"/>
              <c:separator> </c:separator>
            </c:dLbl>
            <c:txPr>
              <a:bodyPr/>
              <a:lstStyle/>
              <a:p>
                <a:pPr>
                  <a:defRPr sz="800" b="1">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Sheet1!$B$18:$C$18</c:f>
              <c:numCache>
                <c:formatCode>0.0%</c:formatCode>
                <c:ptCount val="2"/>
                <c:pt idx="1">
                  <c:v>0.40600000000000003</c:v>
                </c:pt>
              </c:numCache>
            </c:numRef>
          </c:val>
        </c:ser>
        <c:ser>
          <c:idx val="5"/>
          <c:order val="5"/>
          <c:tx>
            <c:strRef>
              <c:f>Sheet1!$A$19</c:f>
              <c:strCache>
                <c:ptCount val="1"/>
                <c:pt idx="0">
                  <c:v>Other Equity:</c:v>
                </c:pt>
              </c:strCache>
            </c:strRef>
          </c:tx>
          <c:spPr>
            <a:solidFill>
              <a:srgbClr val="669900"/>
            </a:solidFill>
          </c:spPr>
          <c:invertIfNegative val="0"/>
          <c:cat>
            <c:strRef>
              <c:f>Sheet1!$B$13:$C$13</c:f>
              <c:strCache>
                <c:ptCount val="2"/>
                <c:pt idx="0">
                  <c:v>Assets: $5.0 bln</c:v>
                </c:pt>
                <c:pt idx="1">
                  <c:v>Liabilities: $3.0 bln
Equity: $2.1 bln</c:v>
                </c:pt>
              </c:strCache>
            </c:strRef>
          </c:cat>
          <c:val>
            <c:numRef>
              <c:f>Sheet1!$B$19:$C$19</c:f>
              <c:numCache>
                <c:formatCode>0.0%</c:formatCode>
                <c:ptCount val="2"/>
                <c:pt idx="1">
                  <c:v>6.0000000000000001E-3</c:v>
                </c:pt>
              </c:numCache>
            </c:numRef>
          </c:val>
        </c:ser>
        <c:ser>
          <c:idx val="6"/>
          <c:order val="6"/>
          <c:tx>
            <c:strRef>
              <c:f>Sheet1!$A$20</c:f>
              <c:strCache>
                <c:ptCount val="1"/>
                <c:pt idx="0">
                  <c:v>Reinsurance Payable &amp; Other Liabilities:</c:v>
                </c:pt>
              </c:strCache>
            </c:strRef>
          </c:tx>
          <c:spPr>
            <a:noFill/>
          </c:spPr>
          <c:invertIfNegative val="0"/>
          <c:cat>
            <c:strRef>
              <c:f>Sheet1!$B$13:$C$13</c:f>
              <c:strCache>
                <c:ptCount val="2"/>
                <c:pt idx="0">
                  <c:v>Assets: $5.0 bln</c:v>
                </c:pt>
                <c:pt idx="1">
                  <c:v>Liabilities: $3.0 bln
Equity: $2.1 bln</c:v>
                </c:pt>
              </c:strCache>
            </c:strRef>
          </c:cat>
          <c:val>
            <c:numRef>
              <c:f>Sheet1!$B$20:$C$20</c:f>
              <c:numCache>
                <c:formatCode>0.0%</c:formatCode>
                <c:ptCount val="2"/>
                <c:pt idx="1">
                  <c:v>0.109</c:v>
                </c:pt>
              </c:numCache>
            </c:numRef>
          </c:val>
        </c:ser>
        <c:ser>
          <c:idx val="7"/>
          <c:order val="7"/>
          <c:tx>
            <c:strRef>
              <c:f>Sheet1!$A$21</c:f>
              <c:strCache>
                <c:ptCount val="1"/>
                <c:pt idx="0">
                  <c:v>Unearned Premiums:</c:v>
                </c:pt>
              </c:strCache>
            </c:strRef>
          </c:tx>
          <c:spPr>
            <a:noFill/>
          </c:spPr>
          <c:invertIfNegative val="0"/>
          <c:cat>
            <c:strRef>
              <c:f>Sheet1!$B$13:$C$13</c:f>
              <c:strCache>
                <c:ptCount val="2"/>
                <c:pt idx="0">
                  <c:v>Assets: $5.0 bln</c:v>
                </c:pt>
                <c:pt idx="1">
                  <c:v>Liabilities: $3.0 bln
Equity: $2.1 bln</c:v>
                </c:pt>
              </c:strCache>
            </c:strRef>
          </c:cat>
          <c:val>
            <c:numRef>
              <c:f>Sheet1!$B$21:$C$21</c:f>
              <c:numCache>
                <c:formatCode>0.0%</c:formatCode>
                <c:ptCount val="2"/>
                <c:pt idx="1">
                  <c:v>7.3999999999999996E-2</c:v>
                </c:pt>
              </c:numCache>
            </c:numRef>
          </c:val>
        </c:ser>
        <c:ser>
          <c:idx val="8"/>
          <c:order val="8"/>
          <c:tx>
            <c:strRef>
              <c:f>Sheet1!$A$22</c:f>
              <c:strCache>
                <c:ptCount val="1"/>
                <c:pt idx="0">
                  <c:v>Loss Reserves:</c:v>
                </c:pt>
              </c:strCache>
            </c:strRef>
          </c:tx>
          <c:spPr>
            <a:noFill/>
          </c:spPr>
          <c:invertIfNegative val="0"/>
          <c:cat>
            <c:strRef>
              <c:f>Sheet1!$B$13:$C$13</c:f>
              <c:strCache>
                <c:ptCount val="2"/>
                <c:pt idx="0">
                  <c:v>Assets: $5.0 bln</c:v>
                </c:pt>
                <c:pt idx="1">
                  <c:v>Liabilities: $3.0 bln
Equity: $2.1 bln</c:v>
                </c:pt>
              </c:strCache>
            </c:strRef>
          </c:cat>
          <c:val>
            <c:numRef>
              <c:f>Sheet1!$B$22:$C$22</c:f>
              <c:numCache>
                <c:formatCode>0.0%</c:formatCode>
                <c:ptCount val="2"/>
                <c:pt idx="1">
                  <c:v>0.40500000000000003</c:v>
                </c:pt>
              </c:numCache>
            </c:numRef>
          </c:val>
        </c:ser>
        <c:dLbls>
          <c:showLegendKey val="0"/>
          <c:showVal val="0"/>
          <c:showCatName val="0"/>
          <c:showSerName val="0"/>
          <c:showPercent val="0"/>
          <c:showBubbleSize val="0"/>
        </c:dLbls>
        <c:gapWidth val="0"/>
        <c:overlap val="100"/>
        <c:axId val="128720896"/>
        <c:axId val="128722432"/>
      </c:barChart>
      <c:catAx>
        <c:axId val="128720896"/>
        <c:scaling>
          <c:orientation val="minMax"/>
        </c:scaling>
        <c:delete val="1"/>
        <c:axPos val="b"/>
        <c:numFmt formatCode="General" sourceLinked="1"/>
        <c:majorTickMark val="out"/>
        <c:minorTickMark val="none"/>
        <c:tickLblPos val="nextTo"/>
        <c:crossAx val="128722432"/>
        <c:crosses val="autoZero"/>
        <c:auto val="1"/>
        <c:lblAlgn val="ctr"/>
        <c:lblOffset val="100"/>
        <c:noMultiLvlLbl val="0"/>
      </c:catAx>
      <c:valAx>
        <c:axId val="128722432"/>
        <c:scaling>
          <c:orientation val="minMax"/>
        </c:scaling>
        <c:delete val="1"/>
        <c:axPos val="l"/>
        <c:numFmt formatCode="0%" sourceLinked="1"/>
        <c:majorTickMark val="out"/>
        <c:minorTickMark val="none"/>
        <c:tickLblPos val="nextTo"/>
        <c:crossAx val="128720896"/>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64085739282589E-2"/>
          <c:y val="3.9273856648136769E-2"/>
          <c:w val="0.90709163463381826"/>
          <c:h val="0.85208054074910322"/>
        </c:manualLayout>
      </c:layout>
      <c:areaChart>
        <c:grouping val="standard"/>
        <c:varyColors val="0"/>
        <c:ser>
          <c:idx val="0"/>
          <c:order val="0"/>
          <c:tx>
            <c:strRef>
              <c:f>Sheet1!$B$1</c:f>
              <c:strCache>
                <c:ptCount val="1"/>
                <c:pt idx="0">
                  <c:v>Stock Price</c:v>
                </c:pt>
              </c:strCache>
            </c:strRef>
          </c:tx>
          <c:spPr>
            <a:solidFill>
              <a:srgbClr val="006600"/>
            </a:solidFill>
            <a:scene3d>
              <a:camera prst="orthographicFront"/>
              <a:lightRig rig="balanced" dir="t"/>
            </a:scene3d>
            <a:sp3d prstMaterial="softEdge"/>
          </c:spPr>
          <c:dLbls>
            <c:dLbl>
              <c:idx val="0"/>
              <c:layout>
                <c:manualLayout>
                  <c:x val="0"/>
                  <c:y val="-4.222873900293255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1.7668197350319256E-2"/>
                  <c:y val="-5.001072982780208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5.5555555555555558E-3"/>
                  <c:y val="-5.865102639296188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2209582278098895E-2"/>
                  <c:y val="-7.7305124672813239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layout>
                <c:manualLayout>
                  <c:x val="-4.3476397685587739E-2"/>
                  <c:y val="-0.10631580535265124"/>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7"/>
              <c:layout>
                <c:manualLayout>
                  <c:x val="-1.2921410339957007E-3"/>
                  <c:y val="-0.1491742898727457"/>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8"/>
              <c:layout>
                <c:manualLayout>
                  <c:x val="1.7958670485881761E-2"/>
                  <c:y val="-0.11558579263744033"/>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9"/>
              <c:layout>
                <c:manualLayout>
                  <c:x val="8.3333702757742659E-3"/>
                  <c:y val="-8.3599227063107448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layout>
                <c:manualLayout>
                  <c:x val="-2.3514391402839539E-2"/>
                  <c:y val="-0.11163765395843056"/>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2"/>
              <c:layout>
                <c:manualLayout>
                  <c:x val="-4.0698537227108825E-2"/>
                  <c:y val="-0.13841648179408561"/>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3"/>
              <c:layout>
                <c:manualLayout>
                  <c:x val="-3.6919219969859189E-2"/>
                  <c:y val="-0.15953088511590405"/>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4"/>
              <c:layout>
                <c:manualLayout>
                  <c:x val="-4.8838329112395579E-2"/>
                  <c:y val="-0.17852754646064101"/>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5"/>
              <c:layout>
                <c:manualLayout>
                  <c:x val="-3.7630414732729885E-2"/>
                  <c:y val="-0.22700814458389093"/>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6"/>
              <c:layout>
                <c:manualLayout>
                  <c:x val="-9.7221949551824869E-3"/>
                  <c:y val="-0.250954708926959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7"/>
              <c:layout>
                <c:manualLayout>
                  <c:x val="5.5555098172953531E-3"/>
                  <c:y val="-0.18173165308933883"/>
                </c:manualLayout>
              </c:layout>
              <c:spPr/>
              <c:txPr>
                <a:bodyPr anchor="t" anchorCtr="0"/>
                <a:lstStyle/>
                <a:p>
                  <a:pPr>
                    <a:defRPr sz="800">
                      <a:solidFill>
                        <a:schemeClr val="bg1"/>
                      </a:solidFill>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ext>
              </c:extLst>
            </c:dLbl>
            <c:dLbl>
              <c:idx val="18"/>
              <c:delete val="1"/>
              <c:extLst>
                <c:ext xmlns:c15="http://schemas.microsoft.com/office/drawing/2012/chart" uri="{CE6537A1-D6FC-4f65-9D91-7224C49458BB}"/>
              </c:extLst>
            </c:dLbl>
            <c:dLbl>
              <c:idx val="19"/>
              <c:layout>
                <c:manualLayout>
                  <c:x val="-4.6351152889141649E-2"/>
                  <c:y val="-0.25199871572666843"/>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0"/>
              <c:layout>
                <c:manualLayout>
                  <c:x val="-4.7643082823474875E-2"/>
                  <c:y val="-0.3126535382752190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1"/>
              <c:layout>
                <c:manualLayout>
                  <c:x val="-4.4768538719583438E-2"/>
                  <c:y val="-0.37463564923177689"/>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2"/>
              <c:layout>
                <c:manualLayout>
                  <c:x val="-4.3282819295100229E-2"/>
                  <c:y val="-0.41796727859771804"/>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3"/>
              <c:delete val="1"/>
              <c:extLst>
                <c:ext xmlns:c15="http://schemas.microsoft.com/office/drawing/2012/chart" uri="{CE6537A1-D6FC-4f65-9D91-7224C49458BB}"/>
              </c:extLst>
            </c:dLbl>
            <c:dLbl>
              <c:idx val="24"/>
              <c:layout>
                <c:manualLayout>
                  <c:x val="2.6143780085932751E-3"/>
                  <c:y val="-0.41181840527486785"/>
                </c:manualLayout>
              </c:layout>
              <c:spPr/>
              <c:txPr>
                <a:bodyPr anchor="t" anchorCtr="0"/>
                <a:lstStyle/>
                <a:p>
                  <a:pPr>
                    <a:defRPr sz="800" b="1"/>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anchor="t" anchorCtr="0"/>
              <a:lstStyle/>
              <a:p>
                <a:pPr>
                  <a:defRPr sz="8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Sheet1!$A$2:$A$26</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5/31/15</c:v>
                </c:pt>
              </c:strCache>
            </c:strRef>
          </c:cat>
          <c:val>
            <c:numRef>
              <c:f>Sheet1!$B$2:$B$26</c:f>
              <c:numCache>
                <c:formatCode>_("$"* #,##0.00_);_("$"* \(#,##0.00\);_("$"* "-"??_);_(@_)</c:formatCode>
                <c:ptCount val="25"/>
                <c:pt idx="0">
                  <c:v>2.6150000000000002</c:v>
                </c:pt>
                <c:pt idx="1">
                  <c:v>3.85</c:v>
                </c:pt>
                <c:pt idx="2">
                  <c:v>3.8</c:v>
                </c:pt>
                <c:pt idx="3">
                  <c:v>4.7699999999999996</c:v>
                </c:pt>
                <c:pt idx="4">
                  <c:v>6.24</c:v>
                </c:pt>
                <c:pt idx="5">
                  <c:v>6.59</c:v>
                </c:pt>
                <c:pt idx="6">
                  <c:v>11.595000000000001</c:v>
                </c:pt>
                <c:pt idx="7">
                  <c:v>15.744999999999999</c:v>
                </c:pt>
                <c:pt idx="8">
                  <c:v>10.09</c:v>
                </c:pt>
                <c:pt idx="9">
                  <c:v>8.34375</c:v>
                </c:pt>
                <c:pt idx="10">
                  <c:v>8.7899999999999991</c:v>
                </c:pt>
                <c:pt idx="11">
                  <c:v>10.5</c:v>
                </c:pt>
                <c:pt idx="12">
                  <c:v>16.074999999999999</c:v>
                </c:pt>
                <c:pt idx="13">
                  <c:v>19.555</c:v>
                </c:pt>
                <c:pt idx="14">
                  <c:v>24.32</c:v>
                </c:pt>
                <c:pt idx="15">
                  <c:v>24.96</c:v>
                </c:pt>
                <c:pt idx="16">
                  <c:v>27.46</c:v>
                </c:pt>
                <c:pt idx="17">
                  <c:v>26.39</c:v>
                </c:pt>
                <c:pt idx="18">
                  <c:v>26.855</c:v>
                </c:pt>
                <c:pt idx="19">
                  <c:v>30.3</c:v>
                </c:pt>
                <c:pt idx="20" formatCode="&quot;$&quot;#,##0.00_);[Red]\(&quot;$&quot;#,##0.00\)">
                  <c:v>39.909999999999997</c:v>
                </c:pt>
                <c:pt idx="21" formatCode="&quot;$&quot;#,##0.00_);[Red]\(&quot;$&quot;#,##0.00\)">
                  <c:v>42.19</c:v>
                </c:pt>
                <c:pt idx="22" formatCode="&quot;$&quot;#,##0.00_);[Red]\(&quot;$&quot;#,##0.00\)">
                  <c:v>48.48</c:v>
                </c:pt>
                <c:pt idx="23" formatCode="&quot;$&quot;#,##0.00_);[Red]\(&quot;$&quot;#,##0.00\)">
                  <c:v>45.15</c:v>
                </c:pt>
                <c:pt idx="24" formatCode="&quot;$&quot;#,##0.00_);[Red]\(&quot;$&quot;#,##0.00\)">
                  <c:v>45.18</c:v>
                </c:pt>
              </c:numCache>
            </c:numRef>
          </c:val>
        </c:ser>
        <c:dLbls>
          <c:showLegendKey val="0"/>
          <c:showVal val="0"/>
          <c:showCatName val="0"/>
          <c:showSerName val="0"/>
          <c:showPercent val="0"/>
          <c:showBubbleSize val="0"/>
        </c:dLbls>
        <c:dropLines>
          <c:spPr>
            <a:ln>
              <a:solidFill>
                <a:sysClr val="windowText" lastClr="000000">
                  <a:lumMod val="50000"/>
                  <a:lumOff val="50000"/>
                </a:sysClr>
              </a:solidFill>
            </a:ln>
          </c:spPr>
        </c:dropLines>
        <c:axId val="220732416"/>
        <c:axId val="220751360"/>
      </c:areaChart>
      <c:catAx>
        <c:axId val="220732416"/>
        <c:scaling>
          <c:orientation val="minMax"/>
        </c:scaling>
        <c:delete val="0"/>
        <c:axPos val="b"/>
        <c:numFmt formatCode="General" sourceLinked="1"/>
        <c:majorTickMark val="out"/>
        <c:minorTickMark val="none"/>
        <c:tickLblPos val="nextTo"/>
        <c:spPr>
          <a:ln>
            <a:noFill/>
          </a:ln>
        </c:spPr>
        <c:txPr>
          <a:bodyPr/>
          <a:lstStyle/>
          <a:p>
            <a:pPr>
              <a:defRPr sz="700"/>
            </a:pPr>
            <a:endParaRPr lang="en-US"/>
          </a:p>
        </c:txPr>
        <c:crossAx val="220751360"/>
        <c:crosses val="autoZero"/>
        <c:auto val="1"/>
        <c:lblAlgn val="ctr"/>
        <c:lblOffset val="100"/>
        <c:tickLblSkip val="2"/>
        <c:noMultiLvlLbl val="0"/>
      </c:catAx>
      <c:valAx>
        <c:axId val="220751360"/>
        <c:scaling>
          <c:orientation val="minMax"/>
          <c:max val="50"/>
          <c:min val="0"/>
        </c:scaling>
        <c:delete val="1"/>
        <c:axPos val="l"/>
        <c:numFmt formatCode="_(&quot;$&quot;* #,##0.00_);_(&quot;$&quot;* \(#,##0.00\);_(&quot;$&quot;* &quot;-&quot;??_);_(@_)" sourceLinked="1"/>
        <c:majorTickMark val="out"/>
        <c:minorTickMark val="none"/>
        <c:tickLblPos val="nextTo"/>
        <c:crossAx val="220732416"/>
        <c:crosses val="autoZero"/>
        <c:crossBetween val="midCat"/>
      </c:valAx>
      <c:spPr>
        <a:noFill/>
        <a:ln w="25409">
          <a:noFill/>
        </a:ln>
      </c:spPr>
    </c:plotArea>
    <c:plotVisOnly val="1"/>
    <c:dispBlanksAs val="gap"/>
    <c:showDLblsOverMax val="0"/>
  </c:chart>
  <c:spPr>
    <a:scene3d>
      <a:camera prst="orthographicFront"/>
      <a:lightRig rig="threePt" dir="t"/>
    </a:scene3d>
    <a:sp3d>
      <a:bevelT/>
    </a:sp3d>
  </c:spPr>
  <c:txPr>
    <a:bodyPr/>
    <a:lstStyle/>
    <a:p>
      <a:pPr>
        <a:defRPr sz="1801">
          <a:latin typeface="Arial" pitchFamily="34" charset="0"/>
          <a:cs typeface="Arial"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736615213779269E-2"/>
          <c:y val="3.8136911651923733E-2"/>
          <c:w val="0.84314976461831448"/>
          <c:h val="0.85291148043881082"/>
        </c:manualLayout>
      </c:layout>
      <c:areaChart>
        <c:grouping val="stacked"/>
        <c:varyColors val="0"/>
        <c:ser>
          <c:idx val="1"/>
          <c:order val="1"/>
          <c:tx>
            <c:strRef>
              <c:f>Sheet1!$C$1</c:f>
              <c:strCache>
                <c:ptCount val="1"/>
                <c:pt idx="0">
                  <c:v>Book Value per Share</c:v>
                </c:pt>
              </c:strCache>
            </c:strRef>
          </c:tx>
          <c:spPr>
            <a:solidFill>
              <a:srgbClr val="006600"/>
            </a:solidFill>
            <a:ln>
              <a:noFill/>
            </a:ln>
          </c:spPr>
          <c:dPt>
            <c:idx val="21"/>
            <c:bubble3D val="0"/>
          </c:dPt>
          <c:dLbls>
            <c:delete val="1"/>
          </c:dLbls>
          <c:cat>
            <c:strRef>
              <c:f>Sheet1!$A$2:$A$26</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Q1 15</c:v>
                </c:pt>
              </c:strCache>
            </c:strRef>
          </c:cat>
          <c:val>
            <c:numRef>
              <c:f>Sheet1!$C$2:$C$26</c:f>
              <c:numCache>
                <c:formatCode>_("$"* #,##0.00_);_("$"* \(#,##0.00\);_("$"* "-"??_);_(@_)</c:formatCode>
                <c:ptCount val="25"/>
                <c:pt idx="0">
                  <c:v>1.835</c:v>
                </c:pt>
                <c:pt idx="1">
                  <c:v>2.29</c:v>
                </c:pt>
                <c:pt idx="2">
                  <c:v>3.1349999999999998</c:v>
                </c:pt>
                <c:pt idx="3">
                  <c:v>3.3149999999999999</c:v>
                </c:pt>
                <c:pt idx="4">
                  <c:v>4.28</c:v>
                </c:pt>
                <c:pt idx="5">
                  <c:v>4.9050000000000002</c:v>
                </c:pt>
                <c:pt idx="6">
                  <c:v>5.7850000000000001</c:v>
                </c:pt>
                <c:pt idx="7">
                  <c:v>6.62</c:v>
                </c:pt>
                <c:pt idx="8">
                  <c:v>6.96</c:v>
                </c:pt>
                <c:pt idx="9">
                  <c:v>7.61</c:v>
                </c:pt>
                <c:pt idx="10">
                  <c:v>8.01</c:v>
                </c:pt>
                <c:pt idx="11">
                  <c:v>8.7449999999999992</c:v>
                </c:pt>
                <c:pt idx="12">
                  <c:v>9.3849999999999998</c:v>
                </c:pt>
                <c:pt idx="13">
                  <c:v>10.46</c:v>
                </c:pt>
                <c:pt idx="14">
                  <c:v>12.295</c:v>
                </c:pt>
                <c:pt idx="15">
                  <c:v>16.805</c:v>
                </c:pt>
                <c:pt idx="16">
                  <c:v>19.344999999999999</c:v>
                </c:pt>
                <c:pt idx="17">
                  <c:v>21.344999999999999</c:v>
                </c:pt>
                <c:pt idx="18">
                  <c:v>26.295000000000002</c:v>
                </c:pt>
                <c:pt idx="19">
                  <c:v>30.17</c:v>
                </c:pt>
                <c:pt idx="20">
                  <c:v>35.42</c:v>
                </c:pt>
                <c:pt idx="21">
                  <c:v>36.85</c:v>
                </c:pt>
                <c:pt idx="22">
                  <c:v>39.130000000000003</c:v>
                </c:pt>
                <c:pt idx="23">
                  <c:v>38.17</c:v>
                </c:pt>
                <c:pt idx="24">
                  <c:v>38.39</c:v>
                </c:pt>
              </c:numCache>
            </c:numRef>
          </c:val>
        </c:ser>
        <c:ser>
          <c:idx val="0"/>
          <c:order val="2"/>
          <c:tx>
            <c:strRef>
              <c:f>Sheet1!$F$1</c:f>
              <c:strCache>
                <c:ptCount val="1"/>
                <c:pt idx="0">
                  <c:v>Cumulative Dividends</c:v>
                </c:pt>
              </c:strCache>
            </c:strRef>
          </c:tx>
          <c:spPr>
            <a:solidFill>
              <a:srgbClr val="4FB94A"/>
            </a:solidFill>
            <a:ln>
              <a:noFill/>
            </a:ln>
          </c:spPr>
          <c:dLbls>
            <c:delete val="1"/>
          </c:dLbls>
          <c:cat>
            <c:strRef>
              <c:f>Sheet1!$A$2:$A$26</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Q1 15</c:v>
                </c:pt>
              </c:strCache>
            </c:strRef>
          </c:cat>
          <c:val>
            <c:numRef>
              <c:f>Sheet1!$F$2:$F$26</c:f>
              <c:numCache>
                <c:formatCode>_("$"* #,##0.00_);_("$"* \(#,##0.00\);_("$"* "-"??_);_(@_)</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0.25</c:v>
                </c:pt>
                <c:pt idx="21">
                  <c:v>3.375</c:v>
                </c:pt>
                <c:pt idx="22">
                  <c:v>4.4249999999999998</c:v>
                </c:pt>
                <c:pt idx="23">
                  <c:v>8.2850000000000001</c:v>
                </c:pt>
                <c:pt idx="24">
                  <c:v>8.5950000000000006</c:v>
                </c:pt>
              </c:numCache>
            </c:numRef>
          </c:val>
        </c:ser>
        <c:dLbls>
          <c:showLegendKey val="0"/>
          <c:showVal val="1"/>
          <c:showCatName val="0"/>
          <c:showSerName val="0"/>
          <c:showPercent val="0"/>
          <c:showBubbleSize val="0"/>
        </c:dLbls>
        <c:dropLines>
          <c:spPr>
            <a:ln>
              <a:solidFill>
                <a:sysClr val="windowText" lastClr="000000">
                  <a:lumMod val="50000"/>
                  <a:lumOff val="50000"/>
                </a:sysClr>
              </a:solidFill>
            </a:ln>
          </c:spPr>
        </c:dropLines>
        <c:axId val="220993024"/>
        <c:axId val="221016064"/>
      </c:areaChart>
      <c:areaChart>
        <c:grouping val="stacked"/>
        <c:varyColors val="0"/>
        <c:ser>
          <c:idx val="2"/>
          <c:order val="0"/>
          <c:tx>
            <c:strRef>
              <c:f>Sheet1!$G$1</c:f>
              <c:strCache>
                <c:ptCount val="1"/>
                <c:pt idx="0">
                  <c:v>BV + DIV</c:v>
                </c:pt>
              </c:strCache>
            </c:strRef>
          </c:tx>
          <c:spPr>
            <a:noFill/>
          </c:spPr>
          <c:dLbls>
            <c:dLbl>
              <c:idx val="0"/>
              <c:layout>
                <c:manualLayout>
                  <c:x val="1.0448153813277917E-2"/>
                  <c:y val="-3.14579552329098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2.6120384533194672E-3"/>
                  <c:y val="-4.35571687840290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7.8361153599584617E-3"/>
                  <c:y val="-5.32365396249243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layout>
                <c:manualLayout>
                  <c:x val="-7.8361153599584375E-3"/>
                  <c:y val="-6.77555958862674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delete val="1"/>
              <c:extLst>
                <c:ext xmlns:c15="http://schemas.microsoft.com/office/drawing/2012/chart" uri="{CE6537A1-D6FC-4f65-9D91-7224C49458BB}"/>
              </c:extLst>
            </c:dLbl>
            <c:dLbl>
              <c:idx val="9"/>
              <c:layout>
                <c:manualLayout>
                  <c:x val="-2.6120384533194793E-3"/>
                  <c:y val="-7.50153145557349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layout>
                <c:manualLayout>
                  <c:x val="-1.5672230719916875E-2"/>
                  <c:y val="-8.227465214761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dLbl>
              <c:idx val="13"/>
              <c:layout>
                <c:manualLayout>
                  <c:x val="-3.3956499893153184E-2"/>
                  <c:y val="-9.6793708408953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3508346079875314E-2"/>
                  <c:y val="-0.11615245009074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134446143983375E-2"/>
                  <c:y val="-0.1500302480338778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3956499893153233E-2"/>
                  <c:y val="-0.169388989715668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3.134446143983375E-2"/>
                  <c:y val="-0.191167574107683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3.134446143983375E-2"/>
                  <c:y val="-0.234724742891712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873242298651427E-2"/>
                  <c:y val="-0.266182698124621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134446143983375E-2"/>
                  <c:y val="-0.307320024198427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134446143983375E-2"/>
                  <c:y val="-0.3484573502722323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3956705565472388E-2"/>
                  <c:y val="-0.375075620084694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4.1792615253111669E-2"/>
                  <c:y val="-0.394434361766485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0"/>
                  <c:y val="-0.41379310344827586"/>
                </c:manualLayout>
              </c:layout>
              <c:spPr/>
              <c:txPr>
                <a:bodyPr anchor="t" anchorCtr="0"/>
                <a:lstStyle/>
                <a:p>
                  <a:pPr>
                    <a:defRPr sz="900"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t" anchorCtr="0"/>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Sheet1!$G$2:$G$26</c:f>
              <c:numCache>
                <c:formatCode>_("$"* #,##0.00_);_("$"* \(#,##0.00\);_("$"* "-"??_);_(@_)</c:formatCode>
                <c:ptCount val="25"/>
                <c:pt idx="0">
                  <c:v>1.835</c:v>
                </c:pt>
                <c:pt idx="1">
                  <c:v>2.29</c:v>
                </c:pt>
                <c:pt idx="2">
                  <c:v>3.1349999999999998</c:v>
                </c:pt>
                <c:pt idx="3">
                  <c:v>3.3149999999999999</c:v>
                </c:pt>
                <c:pt idx="4">
                  <c:v>4.28</c:v>
                </c:pt>
                <c:pt idx="5">
                  <c:v>4.9050000000000002</c:v>
                </c:pt>
                <c:pt idx="6">
                  <c:v>5.7850000000000001</c:v>
                </c:pt>
                <c:pt idx="7">
                  <c:v>6.62</c:v>
                </c:pt>
                <c:pt idx="8">
                  <c:v>6.96</c:v>
                </c:pt>
                <c:pt idx="9">
                  <c:v>7.61</c:v>
                </c:pt>
                <c:pt idx="10">
                  <c:v>8.01</c:v>
                </c:pt>
                <c:pt idx="11">
                  <c:v>8.7449999999999992</c:v>
                </c:pt>
                <c:pt idx="12">
                  <c:v>9.3849999999999998</c:v>
                </c:pt>
                <c:pt idx="13">
                  <c:v>10.46</c:v>
                </c:pt>
                <c:pt idx="14">
                  <c:v>12.295</c:v>
                </c:pt>
                <c:pt idx="15">
                  <c:v>16.805</c:v>
                </c:pt>
                <c:pt idx="16">
                  <c:v>19.344999999999999</c:v>
                </c:pt>
                <c:pt idx="17">
                  <c:v>21.344999999999999</c:v>
                </c:pt>
                <c:pt idx="18">
                  <c:v>26.295000000000002</c:v>
                </c:pt>
                <c:pt idx="19">
                  <c:v>30.17</c:v>
                </c:pt>
                <c:pt idx="20">
                  <c:v>35.67</c:v>
                </c:pt>
                <c:pt idx="21">
                  <c:v>40.225000000000001</c:v>
                </c:pt>
                <c:pt idx="22">
                  <c:v>43.555</c:v>
                </c:pt>
                <c:pt idx="23">
                  <c:v>46.454999999999998</c:v>
                </c:pt>
                <c:pt idx="24">
                  <c:v>46.99</c:v>
                </c:pt>
              </c:numCache>
            </c:numRef>
          </c:val>
        </c:ser>
        <c:dLbls>
          <c:showLegendKey val="0"/>
          <c:showVal val="0"/>
          <c:showCatName val="0"/>
          <c:showSerName val="0"/>
          <c:showPercent val="0"/>
          <c:showBubbleSize val="0"/>
        </c:dLbls>
        <c:axId val="221081984"/>
        <c:axId val="221042560"/>
      </c:areaChart>
      <c:catAx>
        <c:axId val="220993024"/>
        <c:scaling>
          <c:orientation val="minMax"/>
        </c:scaling>
        <c:delete val="0"/>
        <c:axPos val="b"/>
        <c:numFmt formatCode="General" sourceLinked="1"/>
        <c:majorTickMark val="out"/>
        <c:minorTickMark val="none"/>
        <c:tickLblPos val="nextTo"/>
        <c:spPr>
          <a:ln>
            <a:noFill/>
          </a:ln>
        </c:spPr>
        <c:txPr>
          <a:bodyPr/>
          <a:lstStyle/>
          <a:p>
            <a:pPr>
              <a:defRPr sz="700"/>
            </a:pPr>
            <a:endParaRPr lang="en-US"/>
          </a:p>
        </c:txPr>
        <c:crossAx val="221016064"/>
        <c:crosses val="autoZero"/>
        <c:auto val="1"/>
        <c:lblAlgn val="ctr"/>
        <c:lblOffset val="100"/>
        <c:tickLblSkip val="2"/>
        <c:noMultiLvlLbl val="0"/>
      </c:catAx>
      <c:valAx>
        <c:axId val="221016064"/>
        <c:scaling>
          <c:orientation val="minMax"/>
          <c:max val="50"/>
          <c:min val="0"/>
        </c:scaling>
        <c:delete val="1"/>
        <c:axPos val="l"/>
        <c:numFmt formatCode="_(&quot;$&quot;* #,##0.00_);_(&quot;$&quot;* \(#,##0.00\);_(&quot;$&quot;* &quot;-&quot;??_);_(@_)" sourceLinked="1"/>
        <c:majorTickMark val="out"/>
        <c:minorTickMark val="none"/>
        <c:tickLblPos val="nextTo"/>
        <c:crossAx val="220993024"/>
        <c:crosses val="autoZero"/>
        <c:crossBetween val="midCat"/>
      </c:valAx>
      <c:valAx>
        <c:axId val="221042560"/>
        <c:scaling>
          <c:orientation val="minMax"/>
        </c:scaling>
        <c:delete val="1"/>
        <c:axPos val="r"/>
        <c:numFmt formatCode="_(&quot;$&quot;* #,##0.00_);_(&quot;$&quot;* \(#,##0.00\);_(&quot;$&quot;* &quot;-&quot;??_);_(@_)" sourceLinked="1"/>
        <c:majorTickMark val="out"/>
        <c:minorTickMark val="none"/>
        <c:tickLblPos val="nextTo"/>
        <c:crossAx val="221081984"/>
        <c:crosses val="max"/>
        <c:crossBetween val="midCat"/>
      </c:valAx>
      <c:catAx>
        <c:axId val="221081984"/>
        <c:scaling>
          <c:orientation val="minMax"/>
        </c:scaling>
        <c:delete val="1"/>
        <c:axPos val="b"/>
        <c:majorTickMark val="out"/>
        <c:minorTickMark val="none"/>
        <c:tickLblPos val="nextTo"/>
        <c:crossAx val="221042560"/>
        <c:crosses val="autoZero"/>
        <c:auto val="1"/>
        <c:lblAlgn val="ctr"/>
        <c:lblOffset val="100"/>
        <c:noMultiLvlLbl val="0"/>
      </c:catAx>
      <c:spPr>
        <a:noFill/>
        <a:ln w="25395">
          <a:noFill/>
        </a:ln>
      </c:spPr>
    </c:plotArea>
    <c:legend>
      <c:legendPos val="r"/>
      <c:legendEntry>
        <c:idx val="0"/>
        <c:txPr>
          <a:bodyPr/>
          <a:lstStyle/>
          <a:p>
            <a:pPr>
              <a:defRPr sz="1200" i="1"/>
            </a:pPr>
            <a:endParaRPr lang="en-US"/>
          </a:p>
        </c:txPr>
      </c:legendEntry>
      <c:legendEntry>
        <c:idx val="2"/>
        <c:delete val="1"/>
      </c:legendEntry>
      <c:layout>
        <c:manualLayout>
          <c:xMode val="edge"/>
          <c:yMode val="edge"/>
          <c:x val="0"/>
          <c:y val="0.35097757007386621"/>
          <c:w val="0.43133783879115684"/>
          <c:h val="0.11156351372593851"/>
        </c:manualLayout>
      </c:layout>
      <c:overlay val="0"/>
      <c:txPr>
        <a:bodyPr/>
        <a:lstStyle/>
        <a:p>
          <a:pPr>
            <a:defRPr sz="1200"/>
          </a:pPr>
          <a:endParaRPr lang="en-US"/>
        </a:p>
      </c:txPr>
    </c:legend>
    <c:plotVisOnly val="1"/>
    <c:dispBlanksAs val="gap"/>
    <c:showDLblsOverMax val="0"/>
  </c:chart>
  <c:spPr>
    <a:scene3d>
      <a:camera prst="orthographicFront"/>
      <a:lightRig rig="threePt" dir="t"/>
    </a:scene3d>
    <a:sp3d>
      <a:bevelT/>
    </a:sp3d>
  </c:spPr>
  <c:txPr>
    <a:bodyPr/>
    <a:lstStyle/>
    <a:p>
      <a:pPr>
        <a:defRPr sz="18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alpha val="8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alpha val="10000"/>
              </a:srgbClr>
            </a:solidFill>
          </c:spPr>
          <c:invertIfNegative val="0"/>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dLbl>
              <c:idx val="1"/>
              <c:layout/>
              <c:tx>
                <c:rich>
                  <a:bodyPr/>
                  <a:lstStyle/>
                  <a:p>
                    <a:r>
                      <a:rPr lang="en-US" dirty="0"/>
                      <a:t>Underwriting, Policy Acquisitions, </a:t>
                    </a:r>
                    <a:r>
                      <a:rPr lang="en-US" dirty="0" smtClean="0"/>
                      <a:t>Operating Expenses </a:t>
                    </a:r>
                    <a:endParaRPr lang="en-US" dirty="0"/>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alpha val="10000"/>
              </a:srgbClr>
            </a:solidFill>
          </c:spPr>
          <c:invertIfNegative val="0"/>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13529984"/>
        <c:axId val="113531520"/>
      </c:barChart>
      <c:catAx>
        <c:axId val="113529984"/>
        <c:scaling>
          <c:orientation val="minMax"/>
        </c:scaling>
        <c:delete val="1"/>
        <c:axPos val="b"/>
        <c:numFmt formatCode="General" sourceLinked="1"/>
        <c:majorTickMark val="out"/>
        <c:minorTickMark val="none"/>
        <c:tickLblPos val="nextTo"/>
        <c:crossAx val="113531520"/>
        <c:crosses val="autoZero"/>
        <c:auto val="1"/>
        <c:lblAlgn val="ctr"/>
        <c:lblOffset val="100"/>
        <c:noMultiLvlLbl val="0"/>
      </c:catAx>
      <c:valAx>
        <c:axId val="113531520"/>
        <c:scaling>
          <c:orientation val="minMax"/>
        </c:scaling>
        <c:delete val="1"/>
        <c:axPos val="l"/>
        <c:numFmt formatCode="0%" sourceLinked="1"/>
        <c:majorTickMark val="out"/>
        <c:minorTickMark val="none"/>
        <c:tickLblPos val="nextTo"/>
        <c:crossAx val="113529984"/>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alpha val="10000"/>
              </a:srgbClr>
            </a:solidFill>
          </c:spPr>
          <c:invertIfNegative val="0"/>
          <c:dLbls>
            <c:dLbl>
              <c:idx val="0"/>
              <c:delete val="1"/>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alpha val="10000"/>
              </a:srgbClr>
            </a:solidFill>
          </c:spPr>
          <c:invertIfNegative val="0"/>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dLbl>
              <c:idx val="1"/>
              <c:layout/>
              <c:tx>
                <c:rich>
                  <a:bodyPr/>
                  <a:lstStyle/>
                  <a:p>
                    <a:r>
                      <a:rPr lang="en-US"/>
                      <a:t>Net Losses and Loss </a:t>
                    </a:r>
                    <a:r>
                      <a:rPr lang="en-US"/>
                      <a:t>Adjustment </a:t>
                    </a:r>
                    <a:r>
                      <a:rPr lang="en-US" smtClean="0"/>
                      <a:t>Expenses</a:t>
                    </a:r>
                    <a:endParaRPr lang="en-US"/>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13626112"/>
        <c:axId val="113734400"/>
      </c:barChart>
      <c:catAx>
        <c:axId val="113626112"/>
        <c:scaling>
          <c:orientation val="minMax"/>
        </c:scaling>
        <c:delete val="1"/>
        <c:axPos val="b"/>
        <c:numFmt formatCode="General" sourceLinked="1"/>
        <c:majorTickMark val="out"/>
        <c:minorTickMark val="none"/>
        <c:tickLblPos val="nextTo"/>
        <c:crossAx val="113734400"/>
        <c:crosses val="autoZero"/>
        <c:auto val="1"/>
        <c:lblAlgn val="ctr"/>
        <c:lblOffset val="100"/>
        <c:noMultiLvlLbl val="0"/>
      </c:catAx>
      <c:valAx>
        <c:axId val="113734400"/>
        <c:scaling>
          <c:orientation val="minMax"/>
        </c:scaling>
        <c:delete val="1"/>
        <c:axPos val="l"/>
        <c:numFmt formatCode="0%" sourceLinked="1"/>
        <c:majorTickMark val="out"/>
        <c:minorTickMark val="none"/>
        <c:tickLblPos val="nextTo"/>
        <c:crossAx val="113626112"/>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solidFill>
          </c:spPr>
          <c:invertIfNegative val="0"/>
          <c:dPt>
            <c:idx val="0"/>
            <c:invertIfNegative val="0"/>
            <c:bubble3D val="0"/>
            <c:spPr>
              <a:solidFill>
                <a:srgbClr val="4FB94A"/>
              </a:solidFill>
            </c:spPr>
          </c:dPt>
          <c:dLbls>
            <c:dLbl>
              <c:idx val="0"/>
              <c:layout/>
              <c:tx>
                <c:rich>
                  <a:bodyPr/>
                  <a:lstStyle/>
                  <a:p>
                    <a:r>
                      <a:rPr lang="en-US" dirty="0"/>
                      <a:t>Net </a:t>
                    </a:r>
                    <a:r>
                      <a:rPr lang="en-US"/>
                      <a:t>Premiums </a:t>
                    </a:r>
                    <a:r>
                      <a:rPr lang="en-US" smtClean="0"/>
                      <a:t>Earned</a:t>
                    </a:r>
                    <a:endParaRPr lang="en-US" dirty="0"/>
                  </a:p>
                </c:rich>
              </c:tx>
              <c:showLegendKey val="0"/>
              <c:showVal val="1"/>
              <c:showCatName val="0"/>
              <c:showSerName val="1"/>
              <c:showPercent val="0"/>
              <c:showBubbleSize val="0"/>
              <c:separator> </c:separator>
            </c:dLbl>
            <c:dLbl>
              <c:idx val="1"/>
              <c:tx>
                <c:rich>
                  <a:bodyPr/>
                  <a:lstStyle/>
                  <a:p>
                    <a:r>
                      <a:rPr lang="en-US" dirty="0"/>
                      <a:t>Net Income </a:t>
                    </a:r>
                    <a:r>
                      <a:rPr lang="en-US" sz="700" dirty="0" smtClean="0"/>
                      <a:t>(Exclusive </a:t>
                    </a:r>
                    <a:r>
                      <a:rPr lang="en-US" sz="700" dirty="0"/>
                      <a:t>of Gain on </a:t>
                    </a:r>
                    <a:r>
                      <a:rPr lang="en-US" sz="700" dirty="0" smtClean="0"/>
                      <a:t>Acquisition)</a:t>
                    </a:r>
                    <a:r>
                      <a:rPr lang="en-US" dirty="0" smtClean="0"/>
                      <a:t>: </a:t>
                    </a:r>
                    <a:r>
                      <a:rPr lang="en-US" dirty="0"/>
                      <a:t>57.9%</a:t>
                    </a:r>
                  </a:p>
                </c:rich>
              </c:tx>
              <c:showLegendKey val="0"/>
              <c:showVal val="0"/>
              <c:showCatName val="0"/>
              <c:showSerName val="0"/>
              <c:showPercent val="0"/>
              <c:showBubbleSize val="0"/>
            </c:dLbl>
            <c:spPr>
              <a:noFill/>
            </c:spPr>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669900">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solidFill>
          </c:spPr>
          <c:invertIfNegative val="0"/>
          <c:dLbls>
            <c:dLbl>
              <c:idx val="1"/>
              <c:layout/>
              <c:tx>
                <c:rich>
                  <a:bodyPr/>
                  <a:lstStyle/>
                  <a:p>
                    <a:r>
                      <a:rPr lang="en-US"/>
                      <a:t>Underwriting, Policy Acquisitions, Operating and Interest </a:t>
                    </a:r>
                    <a:r>
                      <a:rPr lang="en-US" smtClean="0"/>
                      <a:t>Expenses</a:t>
                    </a:r>
                    <a:endParaRPr lang="en-US"/>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ser>
          <c:idx val="4"/>
          <c:order val="7"/>
          <c:tx>
            <c:strRef>
              <c:f>Sheet1!$A$9</c:f>
              <c:strCache>
                <c:ptCount val="1"/>
                <c:pt idx="0">
                  <c:v>Net Losses and Loss Adjustment Expenses:</c:v>
                </c:pt>
              </c:strCache>
            </c:strRef>
          </c:tx>
          <c:spPr>
            <a:solidFill>
              <a:srgbClr val="156736"/>
            </a:solidFill>
          </c:spPr>
          <c:invertIfNegative val="0"/>
          <c:dLbls>
            <c:dLbl>
              <c:idx val="1"/>
              <c:layout/>
              <c:tx>
                <c:rich>
                  <a:bodyPr/>
                  <a:lstStyle/>
                  <a:p>
                    <a:r>
                      <a:rPr lang="en-US"/>
                      <a:t>Net Losses and Loss Adjustment </a:t>
                    </a:r>
                    <a:r>
                      <a:rPr lang="en-US" smtClean="0"/>
                      <a:t>Expenses</a:t>
                    </a:r>
                    <a:r>
                      <a:rPr lang="en-US"/>
                      <a:t>
</a:t>
                    </a:r>
                  </a:p>
                </c:rich>
              </c:tx>
              <c:showLegendKey val="0"/>
              <c:showVal val="1"/>
              <c:showCatName val="0"/>
              <c:showSerName val="1"/>
              <c:showPercent val="0"/>
              <c:showBubbleSize val="0"/>
              <c:separator>
</c:separator>
            </c:dLbl>
            <c:spPr>
              <a:noFill/>
            </c:spPr>
            <c:txPr>
              <a:bodyPr/>
              <a:lstStyle/>
              <a:p>
                <a:pPr>
                  <a:defRPr sz="11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Sheet1!$B$9:$C$9</c:f>
              <c:numCache>
                <c:formatCode>0.0%</c:formatCode>
                <c:ptCount val="2"/>
                <c:pt idx="1">
                  <c:v>0.50800000000000001</c:v>
                </c:pt>
              </c:numCache>
            </c:numRef>
          </c:val>
        </c:ser>
        <c:dLbls>
          <c:showLegendKey val="0"/>
          <c:showVal val="0"/>
          <c:showCatName val="0"/>
          <c:showSerName val="0"/>
          <c:showPercent val="0"/>
          <c:showBubbleSize val="0"/>
        </c:dLbls>
        <c:gapWidth val="0"/>
        <c:overlap val="100"/>
        <c:axId val="121402112"/>
        <c:axId val="121403648"/>
      </c:barChart>
      <c:catAx>
        <c:axId val="121402112"/>
        <c:scaling>
          <c:orientation val="minMax"/>
        </c:scaling>
        <c:delete val="1"/>
        <c:axPos val="b"/>
        <c:numFmt formatCode="General" sourceLinked="1"/>
        <c:majorTickMark val="out"/>
        <c:minorTickMark val="none"/>
        <c:tickLblPos val="nextTo"/>
        <c:crossAx val="121403648"/>
        <c:crosses val="autoZero"/>
        <c:auto val="1"/>
        <c:lblAlgn val="ctr"/>
        <c:lblOffset val="100"/>
        <c:noMultiLvlLbl val="0"/>
      </c:catAx>
      <c:valAx>
        <c:axId val="121403648"/>
        <c:scaling>
          <c:orientation val="minMax"/>
        </c:scaling>
        <c:delete val="1"/>
        <c:axPos val="l"/>
        <c:numFmt formatCode="0%" sourceLinked="1"/>
        <c:majorTickMark val="out"/>
        <c:minorTickMark val="none"/>
        <c:tickLblPos val="nextTo"/>
        <c:crossAx val="121402112"/>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2"/>
          <c:order val="0"/>
          <c:tx>
            <c:strRef>
              <c:f>Sheet1!$A$5</c:f>
              <c:strCache>
                <c:ptCount val="1"/>
                <c:pt idx="0">
                  <c:v>Net Premiums Earned:</c:v>
                </c:pt>
              </c:strCache>
            </c:strRef>
          </c:tx>
          <c:spPr>
            <a:solidFill>
              <a:srgbClr val="006600">
                <a:alpha val="10000"/>
              </a:srgbClr>
            </a:solidFill>
          </c:spPr>
          <c:invertIfNegative val="0"/>
          <c:dPt>
            <c:idx val="0"/>
            <c:invertIfNegative val="0"/>
            <c:bubble3D val="0"/>
          </c:dPt>
          <c:cat>
            <c:strRef>
              <c:f>Sheet1!$B$1:$C$1</c:f>
              <c:strCache>
                <c:ptCount val="2"/>
                <c:pt idx="0">
                  <c:v>Revenues: $208 mln</c:v>
                </c:pt>
                <c:pt idx="1">
                  <c:v>Expenses: $325 mln
Net Income: $71 mln</c:v>
                </c:pt>
              </c:strCache>
            </c:strRef>
          </c:cat>
          <c:val>
            <c:numRef>
              <c:f>Sheet1!$B$5:$C$5</c:f>
              <c:numCache>
                <c:formatCode>General</c:formatCode>
                <c:ptCount val="2"/>
                <c:pt idx="0" formatCode="0.0%">
                  <c:v>0.84399999999999997</c:v>
                </c:pt>
              </c:numCache>
            </c:numRef>
          </c:val>
        </c:ser>
        <c:ser>
          <c:idx val="1"/>
          <c:order val="1"/>
          <c:tx>
            <c:strRef>
              <c:f>Sheet1!$A$2</c:f>
              <c:strCache>
                <c:ptCount val="1"/>
                <c:pt idx="0">
                  <c:v>Net Realized Investment Gains:</c:v>
                </c:pt>
              </c:strCache>
            </c:strRef>
          </c:tx>
          <c:spPr>
            <a:solidFill>
              <a:srgbClr val="4FB94A"/>
            </a:solidFill>
          </c:spPr>
          <c:invertIfNegative val="0"/>
          <c:dPt>
            <c:idx val="0"/>
            <c:invertIfNegative val="0"/>
            <c:bubble3D val="0"/>
            <c:spPr>
              <a:solidFill>
                <a:srgbClr val="006600"/>
              </a:solidFill>
            </c:spPr>
          </c:dPt>
          <c:dLbls>
            <c:dLbl>
              <c:idx val="0"/>
              <c:layout>
                <c:manualLayout>
                  <c:x val="-0.23049037828570784"/>
                  <c:y val="0"/>
                </c:manualLayout>
              </c:layout>
              <c:tx>
                <c:rich>
                  <a:bodyPr/>
                  <a:lstStyle/>
                  <a:p>
                    <a:r>
                      <a:rPr lang="en-US" dirty="0"/>
                      <a:t>Net Realized Investment </a:t>
                    </a:r>
                    <a:r>
                      <a:rPr lang="en-US" dirty="0" smtClean="0"/>
                      <a:t>Gains</a:t>
                    </a:r>
                    <a:endParaRPr lang="en-US" dirty="0"/>
                  </a:p>
                </c:rich>
              </c:tx>
              <c:showLegendKey val="0"/>
              <c:showVal val="1"/>
              <c:showCatName val="0"/>
              <c:showSerName val="1"/>
              <c:showPercent val="0"/>
              <c:showBubbleSize val="0"/>
              <c:separator> </c:separator>
            </c:dLbl>
            <c:txPr>
              <a:bodyPr/>
              <a:lstStyle/>
              <a:p>
                <a:pPr>
                  <a:defRPr sz="1050" b="0">
                    <a:solidFill>
                      <a:schemeClr val="tx1"/>
                    </a:solidFill>
                    <a:effectLst/>
                  </a:defRPr>
                </a:pPr>
                <a:endParaRPr lang="en-US"/>
              </a:p>
            </c:txPr>
            <c:showLegendKey val="0"/>
            <c:showVal val="1"/>
            <c:showCatName val="0"/>
            <c:showSerName val="1"/>
            <c:showPercent val="0"/>
            <c:showBubbleSize val="0"/>
            <c:separator> </c:separator>
            <c:showLeaderLines val="0"/>
          </c:dLbls>
          <c:cat>
            <c:strRef>
              <c:f>Sheet1!$B$1:$C$1</c:f>
              <c:strCache>
                <c:ptCount val="2"/>
                <c:pt idx="0">
                  <c:v>Revenues: $208 mln</c:v>
                </c:pt>
                <c:pt idx="1">
                  <c:v>Expenses: $325 mln
Net Income: $71 mln</c:v>
                </c:pt>
              </c:strCache>
            </c:strRef>
          </c:cat>
          <c:val>
            <c:numRef>
              <c:f>Sheet1!$B$2:$C$2</c:f>
              <c:numCache>
                <c:formatCode>General</c:formatCode>
                <c:ptCount val="2"/>
                <c:pt idx="0" formatCode="0.0%">
                  <c:v>0.02</c:v>
                </c:pt>
              </c:numCache>
            </c:numRef>
          </c:val>
        </c:ser>
        <c:ser>
          <c:idx val="0"/>
          <c:order val="2"/>
          <c:tx>
            <c:strRef>
              <c:f>Sheet1!$A$3</c:f>
              <c:strCache>
                <c:ptCount val="1"/>
                <c:pt idx="0">
                  <c:v>Net Investment Income:</c:v>
                </c:pt>
              </c:strCache>
            </c:strRef>
          </c:tx>
          <c:spPr>
            <a:solidFill>
              <a:srgbClr val="99CC00"/>
            </a:solidFill>
          </c:spPr>
          <c:invertIfNegative val="0"/>
          <c:dLbls>
            <c:dLbl>
              <c:idx val="0"/>
              <c:layout>
                <c:manualLayout>
                  <c:x val="0"/>
                  <c:y val="0"/>
                </c:manualLayout>
              </c:layout>
              <c:tx>
                <c:rich>
                  <a:bodyPr/>
                  <a:lstStyle/>
                  <a:p>
                    <a:pPr>
                      <a:defRPr sz="1100" b="1">
                        <a:solidFill>
                          <a:schemeClr val="tx1"/>
                        </a:solidFill>
                      </a:defRPr>
                    </a:pPr>
                    <a:r>
                      <a:rPr lang="en-US" dirty="0"/>
                      <a:t>Net Investment Income</a:t>
                    </a:r>
                    <a:r>
                      <a:rPr lang="en-US" dirty="0" smtClean="0"/>
                      <a:t>:</a:t>
                    </a:r>
                    <a:endParaRPr lang="en-US" dirty="0"/>
                  </a:p>
                </c:rich>
              </c:tx>
              <c:spPr>
                <a:noFill/>
              </c:spPr>
              <c:dLblPos val="ctr"/>
              <c:showLegendKey val="0"/>
              <c:showVal val="1"/>
              <c:showCatName val="0"/>
              <c:showSerName val="1"/>
              <c:showPercent val="0"/>
              <c:showBubbleSize val="0"/>
              <c:separator> </c:separator>
            </c:dLbl>
            <c:spPr>
              <a:noFill/>
            </c:spPr>
            <c:txPr>
              <a:bodyPr/>
              <a:lstStyle/>
              <a:p>
                <a:pPr>
                  <a:defRPr sz="1100"/>
                </a:pPr>
                <a:endParaRPr lang="en-US"/>
              </a:p>
            </c:txPr>
            <c:showLegendKey val="0"/>
            <c:showVal val="1"/>
            <c:showCatName val="0"/>
            <c:showSerName val="1"/>
            <c:showPercent val="0"/>
            <c:showBubbleSize val="0"/>
            <c:showLeaderLines val="0"/>
          </c:dLbls>
          <c:cat>
            <c:strRef>
              <c:f>Sheet1!$B$1:$C$1</c:f>
              <c:strCache>
                <c:ptCount val="2"/>
                <c:pt idx="0">
                  <c:v>Revenues: $208 mln</c:v>
                </c:pt>
                <c:pt idx="1">
                  <c:v>Expenses: $325 mln
Net Income: $71 mln</c:v>
                </c:pt>
              </c:strCache>
            </c:strRef>
          </c:cat>
          <c:val>
            <c:numRef>
              <c:f>Sheet1!$B$3:$C$3</c:f>
              <c:numCache>
                <c:formatCode>General</c:formatCode>
                <c:ptCount val="2"/>
                <c:pt idx="0" formatCode="0.0%">
                  <c:v>0.13400000000000001</c:v>
                </c:pt>
              </c:numCache>
            </c:numRef>
          </c:val>
        </c:ser>
        <c:ser>
          <c:idx val="3"/>
          <c:order val="3"/>
          <c:tx>
            <c:strRef>
              <c:f>Sheet1!$A$4</c:f>
              <c:strCache>
                <c:ptCount val="1"/>
                <c:pt idx="0">
                  <c:v>Other:</c:v>
                </c:pt>
              </c:strCache>
            </c:strRef>
          </c:tx>
          <c:spPr>
            <a:solidFill>
              <a:srgbClr val="CCFFCC"/>
            </a:solidFill>
          </c:spPr>
          <c:invertIfNegative val="0"/>
          <c:cat>
            <c:strRef>
              <c:f>Sheet1!$B$1:$C$1</c:f>
              <c:strCache>
                <c:ptCount val="2"/>
                <c:pt idx="0">
                  <c:v>Revenues: $208 mln</c:v>
                </c:pt>
                <c:pt idx="1">
                  <c:v>Expenses: $325 mln
Net Income: $71 mln</c:v>
                </c:pt>
              </c:strCache>
            </c:strRef>
          </c:cat>
          <c:val>
            <c:numRef>
              <c:f>Sheet1!$B$4:$C$4</c:f>
              <c:numCache>
                <c:formatCode>General</c:formatCode>
                <c:ptCount val="2"/>
                <c:pt idx="0" formatCode="0.0%">
                  <c:v>2E-3</c:v>
                </c:pt>
              </c:numCache>
            </c:numRef>
          </c:val>
        </c:ser>
        <c:ser>
          <c:idx val="5"/>
          <c:order val="4"/>
          <c:tx>
            <c:strRef>
              <c:f>Sheet1!$A$6</c:f>
              <c:strCache>
                <c:ptCount val="1"/>
                <c:pt idx="0">
                  <c:v>Net Income:</c:v>
                </c:pt>
              </c:strCache>
            </c:strRef>
          </c:tx>
          <c:spPr>
            <a:solidFill>
              <a:srgbClr val="669900">
                <a:alpha val="10000"/>
              </a:srgbClr>
            </a:solidFill>
          </c:spPr>
          <c:invertIfNegative val="0"/>
          <c:cat>
            <c:strRef>
              <c:f>Sheet1!$B$1:$C$1</c:f>
              <c:strCache>
                <c:ptCount val="2"/>
                <c:pt idx="0">
                  <c:v>Revenues: $208 mln</c:v>
                </c:pt>
                <c:pt idx="1">
                  <c:v>Expenses: $325 mln
Net Income: $71 mln</c:v>
                </c:pt>
              </c:strCache>
            </c:strRef>
          </c:cat>
          <c:val>
            <c:numRef>
              <c:f>Sheet1!$B$6:$C$6</c:f>
              <c:numCache>
                <c:formatCode>0.0%</c:formatCode>
                <c:ptCount val="2"/>
                <c:pt idx="1">
                  <c:v>0.17299999999999999</c:v>
                </c:pt>
              </c:numCache>
            </c:numRef>
          </c:val>
        </c:ser>
        <c:ser>
          <c:idx val="6"/>
          <c:order val="5"/>
          <c:tx>
            <c:strRef>
              <c:f>Sheet1!$A$7</c:f>
              <c:strCache>
                <c:ptCount val="1"/>
                <c:pt idx="0">
                  <c:v>Provision for Income Taxes:</c:v>
                </c:pt>
              </c:strCache>
            </c:strRef>
          </c:tx>
          <c:spPr>
            <a:solidFill>
              <a:srgbClr val="9BBB59">
                <a:lumMod val="40000"/>
                <a:lumOff val="60000"/>
                <a:alpha val="10000"/>
              </a:srgbClr>
            </a:solidFill>
          </c:spPr>
          <c:invertIfNegative val="0"/>
          <c:cat>
            <c:strRef>
              <c:f>Sheet1!$B$1:$C$1</c:f>
              <c:strCache>
                <c:ptCount val="2"/>
                <c:pt idx="0">
                  <c:v>Revenues: $208 mln</c:v>
                </c:pt>
                <c:pt idx="1">
                  <c:v>Expenses: $325 mln
Net Income: $71 mln</c:v>
                </c:pt>
              </c:strCache>
            </c:strRef>
          </c:cat>
          <c:val>
            <c:numRef>
              <c:f>Sheet1!$B$7:$C$7</c:f>
              <c:numCache>
                <c:formatCode>0.0%</c:formatCode>
                <c:ptCount val="2"/>
                <c:pt idx="1">
                  <c:v>3.7999999999999999E-2</c:v>
                </c:pt>
              </c:numCache>
            </c:numRef>
          </c:val>
        </c:ser>
        <c:ser>
          <c:idx val="7"/>
          <c:order val="6"/>
          <c:tx>
            <c:strRef>
              <c:f>Sheet1!$A$8</c:f>
              <c:strCache>
                <c:ptCount val="1"/>
                <c:pt idx="0">
                  <c:v>Underwriting, Policy Acquisitions, Operating and Interest Expenses:</c:v>
                </c:pt>
              </c:strCache>
            </c:strRef>
          </c:tx>
          <c:spPr>
            <a:solidFill>
              <a:srgbClr val="003300">
                <a:alpha val="10000"/>
              </a:srgbClr>
            </a:solidFill>
          </c:spPr>
          <c:invertIfNegative val="0"/>
          <c:cat>
            <c:strRef>
              <c:f>Sheet1!$B$1:$C$1</c:f>
              <c:strCache>
                <c:ptCount val="2"/>
                <c:pt idx="0">
                  <c:v>Revenues: $208 mln</c:v>
                </c:pt>
                <c:pt idx="1">
                  <c:v>Expenses: $325 mln
Net Income: $71 mln</c:v>
                </c:pt>
              </c:strCache>
            </c:strRef>
          </c:cat>
          <c:val>
            <c:numRef>
              <c:f>Sheet1!$B$8:$C$8</c:f>
              <c:numCache>
                <c:formatCode>0.0%</c:formatCode>
                <c:ptCount val="2"/>
                <c:pt idx="1">
                  <c:v>0.28100000000000003</c:v>
                </c:pt>
              </c:numCache>
            </c:numRef>
          </c:val>
        </c:ser>
        <c:dLbls>
          <c:showLegendKey val="0"/>
          <c:showVal val="0"/>
          <c:showCatName val="0"/>
          <c:showSerName val="0"/>
          <c:showPercent val="0"/>
          <c:showBubbleSize val="0"/>
        </c:dLbls>
        <c:gapWidth val="0"/>
        <c:overlap val="100"/>
        <c:axId val="125892096"/>
        <c:axId val="126808448"/>
      </c:barChart>
      <c:catAx>
        <c:axId val="125892096"/>
        <c:scaling>
          <c:orientation val="minMax"/>
        </c:scaling>
        <c:delete val="1"/>
        <c:axPos val="b"/>
        <c:numFmt formatCode="General" sourceLinked="1"/>
        <c:majorTickMark val="out"/>
        <c:minorTickMark val="none"/>
        <c:tickLblPos val="nextTo"/>
        <c:crossAx val="126808448"/>
        <c:crosses val="autoZero"/>
        <c:auto val="1"/>
        <c:lblAlgn val="ctr"/>
        <c:lblOffset val="100"/>
        <c:noMultiLvlLbl val="0"/>
      </c:catAx>
      <c:valAx>
        <c:axId val="126808448"/>
        <c:scaling>
          <c:orientation val="minMax"/>
        </c:scaling>
        <c:delete val="1"/>
        <c:axPos val="l"/>
        <c:numFmt formatCode="0%" sourceLinked="1"/>
        <c:majorTickMark val="out"/>
        <c:minorTickMark val="none"/>
        <c:tickLblPos val="nextTo"/>
        <c:crossAx val="125892096"/>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0"/>
          <c:order val="0"/>
          <c:tx>
            <c:strRef>
              <c:f>Sheet1!$A$14</c:f>
              <c:strCache>
                <c:ptCount val="1"/>
                <c:pt idx="0">
                  <c:v>Cash &amp; Investments:</c:v>
                </c:pt>
              </c:strCache>
            </c:strRef>
          </c:tx>
          <c:spPr>
            <a:solidFill>
              <a:srgbClr val="156736"/>
            </a:solidFill>
          </c:spPr>
          <c:invertIfNegative val="0"/>
          <c:dLbls>
            <c:txPr>
              <a:bodyPr/>
              <a:lstStyle/>
              <a:p>
                <a:pPr>
                  <a:defRPr b="1">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Sheet1!$B$14:$C$14</c:f>
              <c:numCache>
                <c:formatCode>General</c:formatCode>
                <c:ptCount val="2"/>
                <c:pt idx="0" formatCode="0.0%">
                  <c:v>0.80200000000000005</c:v>
                </c:pt>
              </c:numCache>
            </c:numRef>
          </c:val>
        </c:ser>
        <c:ser>
          <c:idx val="3"/>
          <c:order val="1"/>
          <c:tx>
            <c:strRef>
              <c:f>Sheet1!$A$17</c:f>
              <c:strCache>
                <c:ptCount val="1"/>
                <c:pt idx="0">
                  <c:v>Insurance Receivables</c:v>
                </c:pt>
              </c:strCache>
            </c:strRef>
          </c:tx>
          <c:spPr>
            <a:solidFill>
              <a:schemeClr val="accent3">
                <a:lumMod val="20000"/>
                <a:lumOff val="80000"/>
              </a:schemeClr>
            </a:solidFill>
          </c:spPr>
          <c:invertIfNegative val="0"/>
          <c:dLbls>
            <c:dLbl>
              <c:idx val="0"/>
              <c:layout>
                <c:manualLayout>
                  <c:x val="0"/>
                  <c:y val="2.5429116338207248E-3"/>
                </c:manualLayout>
              </c:layout>
              <c:dLblPos val="ctr"/>
              <c:showLegendKey val="0"/>
              <c:showVal val="1"/>
              <c:showCatName val="0"/>
              <c:showSerName val="1"/>
              <c:showPercent val="0"/>
              <c:showBubbleSize val="0"/>
              <c:separator> </c:separator>
            </c:dLbl>
            <c:txPr>
              <a:bodyPr/>
              <a:lstStyle/>
              <a:p>
                <a:pPr>
                  <a:defRPr sz="10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Sheet1!$B$17:$C$17</c:f>
              <c:numCache>
                <c:formatCode>General</c:formatCode>
                <c:ptCount val="2"/>
                <c:pt idx="0" formatCode="0.0%">
                  <c:v>0.1</c:v>
                </c:pt>
              </c:numCache>
            </c:numRef>
          </c:val>
        </c:ser>
        <c:ser>
          <c:idx val="1"/>
          <c:order val="2"/>
          <c:tx>
            <c:strRef>
              <c:f>Sheet1!$A$15</c:f>
              <c:strCache>
                <c:ptCount val="1"/>
                <c:pt idx="0">
                  <c:v>Goodwill &amp; Intangible Assets:</c:v>
                </c:pt>
              </c:strCache>
            </c:strRef>
          </c:tx>
          <c:spPr>
            <a:solidFill>
              <a:srgbClr val="4FB94A"/>
            </a:solidFill>
          </c:spPr>
          <c:invertIfNegative val="0"/>
          <c:dLbls>
            <c:dLbl>
              <c:idx val="0"/>
              <c:layout>
                <c:manualLayout>
                  <c:x val="-4.5792790387888969E-3"/>
                  <c:y val="-2.5429116338207248E-3"/>
                </c:manualLayout>
              </c:layout>
              <c:dLblPos val="ctr"/>
              <c:showLegendKey val="0"/>
              <c:showVal val="1"/>
              <c:showCatName val="0"/>
              <c:showSerName val="1"/>
              <c:showPercent val="0"/>
              <c:showBubbleSize val="0"/>
              <c:separator> </c:separator>
            </c:dLbl>
            <c:txPr>
              <a:bodyPr/>
              <a:lstStyle/>
              <a:p>
                <a:pPr>
                  <a:defRPr sz="8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Sheet1!$B$15:$C$15</c:f>
              <c:numCache>
                <c:formatCode>General</c:formatCode>
                <c:ptCount val="2"/>
                <c:pt idx="0" formatCode="0.0%">
                  <c:v>6.0999999999999999E-2</c:v>
                </c:pt>
              </c:numCache>
            </c:numRef>
          </c:val>
        </c:ser>
        <c:ser>
          <c:idx val="2"/>
          <c:order val="3"/>
          <c:tx>
            <c:strRef>
              <c:f>Sheet1!$A$16</c:f>
              <c:strCache>
                <c:ptCount val="1"/>
                <c:pt idx="0">
                  <c:v>Other Assets:</c:v>
                </c:pt>
              </c:strCache>
            </c:strRef>
          </c:tx>
          <c:spPr>
            <a:solidFill>
              <a:schemeClr val="accent3">
                <a:lumMod val="60000"/>
                <a:lumOff val="40000"/>
              </a:schemeClr>
            </a:solidFill>
          </c:spPr>
          <c:invertIfNegative val="0"/>
          <c:dLbls>
            <c:dLbl>
              <c:idx val="0"/>
              <c:layout>
                <c:manualLayout>
                  <c:x val="-3.0528526925259316E-3"/>
                  <c:y val="-5.0858232676414495E-3"/>
                </c:manualLayout>
              </c:layout>
              <c:dLblPos val="ctr"/>
              <c:showLegendKey val="0"/>
              <c:showVal val="1"/>
              <c:showCatName val="0"/>
              <c:showSerName val="1"/>
              <c:showPercent val="0"/>
              <c:showBubbleSize val="0"/>
              <c:separator> </c:separator>
            </c:dLbl>
            <c:txPr>
              <a:bodyPr/>
              <a:lstStyle/>
              <a:p>
                <a:pPr>
                  <a:defRPr sz="10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Sheet1!$B$16:$C$16</c:f>
              <c:numCache>
                <c:formatCode>General</c:formatCode>
                <c:ptCount val="2"/>
                <c:pt idx="0" formatCode="0.0%">
                  <c:v>3.6999999999999998E-2</c:v>
                </c:pt>
              </c:numCache>
            </c:numRef>
          </c:val>
        </c:ser>
        <c:ser>
          <c:idx val="4"/>
          <c:order val="4"/>
          <c:tx>
            <c:strRef>
              <c:f>Sheet1!$A$18</c:f>
              <c:strCache>
                <c:ptCount val="1"/>
                <c:pt idx="0">
                  <c:v>Retained Earnings:</c:v>
                </c:pt>
              </c:strCache>
            </c:strRef>
          </c:tx>
          <c:spPr>
            <a:solidFill>
              <a:srgbClr val="156736"/>
            </a:solidFill>
          </c:spPr>
          <c:invertIfNegative val="0"/>
          <c:dLbls>
            <c:txPr>
              <a:bodyPr/>
              <a:lstStyle/>
              <a:p>
                <a:pPr>
                  <a:defRPr b="1">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Sheet1!$B$18:$C$18</c:f>
              <c:numCache>
                <c:formatCode>0.0%</c:formatCode>
                <c:ptCount val="2"/>
                <c:pt idx="1">
                  <c:v>0.40600000000000003</c:v>
                </c:pt>
              </c:numCache>
            </c:numRef>
          </c:val>
        </c:ser>
        <c:ser>
          <c:idx val="5"/>
          <c:order val="5"/>
          <c:tx>
            <c:strRef>
              <c:f>Sheet1!$A$19</c:f>
              <c:strCache>
                <c:ptCount val="1"/>
                <c:pt idx="0">
                  <c:v>Other Equity:</c:v>
                </c:pt>
              </c:strCache>
            </c:strRef>
          </c:tx>
          <c:spPr>
            <a:solidFill>
              <a:srgbClr val="669900"/>
            </a:solidFill>
          </c:spPr>
          <c:invertIfNegative val="0"/>
          <c:dLbls>
            <c:dLbl>
              <c:idx val="1"/>
              <c:layout>
                <c:manualLayout>
                  <c:x val="0.21369968847681509"/>
                  <c:y val="2.5429116338207248E-3"/>
                </c:manualLayout>
              </c:layout>
              <c:showLegendKey val="0"/>
              <c:showVal val="1"/>
              <c:showCatName val="0"/>
              <c:showSerName val="1"/>
              <c:showPercent val="0"/>
              <c:showBubbleSize val="0"/>
              <c:separator> </c:separator>
            </c:dLbl>
            <c:txPr>
              <a:bodyPr/>
              <a:lstStyle/>
              <a:p>
                <a:pPr>
                  <a:defRPr sz="10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Sheet1!$B$19:$C$19</c:f>
              <c:numCache>
                <c:formatCode>0.0%</c:formatCode>
                <c:ptCount val="2"/>
                <c:pt idx="1">
                  <c:v>6.0000000000000001E-3</c:v>
                </c:pt>
              </c:numCache>
            </c:numRef>
          </c:val>
        </c:ser>
        <c:ser>
          <c:idx val="6"/>
          <c:order val="6"/>
          <c:tx>
            <c:strRef>
              <c:f>Sheet1!$A$20</c:f>
              <c:strCache>
                <c:ptCount val="1"/>
                <c:pt idx="0">
                  <c:v>Reinsurance Payable &amp; Other Liabilities:</c:v>
                </c:pt>
              </c:strCache>
            </c:strRef>
          </c:tx>
          <c:spPr>
            <a:solidFill>
              <a:srgbClr val="9BBB59">
                <a:lumMod val="40000"/>
                <a:lumOff val="60000"/>
              </a:srgbClr>
            </a:solidFill>
          </c:spPr>
          <c:invertIfNegative val="0"/>
          <c:dLbls>
            <c:dLbl>
              <c:idx val="1"/>
              <c:layout>
                <c:manualLayout>
                  <c:x val="1.0684984423840761E-2"/>
                  <c:y val="0"/>
                </c:manualLayout>
              </c:layout>
              <c:dLblPos val="ctr"/>
              <c:showLegendKey val="0"/>
              <c:showVal val="1"/>
              <c:showCatName val="0"/>
              <c:showSerName val="1"/>
              <c:showPercent val="0"/>
              <c:showBubbleSize val="0"/>
              <c:separator> </c:separator>
            </c:dLbl>
            <c:txPr>
              <a:bodyPr/>
              <a:lstStyle/>
              <a:p>
                <a:pPr>
                  <a:defRPr sz="900"/>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Sheet1!$B$20:$C$20</c:f>
              <c:numCache>
                <c:formatCode>0.0%</c:formatCode>
                <c:ptCount val="2"/>
                <c:pt idx="1">
                  <c:v>0.109</c:v>
                </c:pt>
              </c:numCache>
            </c:numRef>
          </c:val>
        </c:ser>
        <c:ser>
          <c:idx val="7"/>
          <c:order val="7"/>
          <c:tx>
            <c:strRef>
              <c:f>Sheet1!$A$21</c:f>
              <c:strCache>
                <c:ptCount val="1"/>
                <c:pt idx="0">
                  <c:v>Unearned Premiums:</c:v>
                </c:pt>
              </c:strCache>
            </c:strRef>
          </c:tx>
          <c:spPr>
            <a:solidFill>
              <a:srgbClr val="003300"/>
            </a:solidFill>
          </c:spPr>
          <c:invertIfNegative val="0"/>
          <c:dLbls>
            <c:dLbl>
              <c:idx val="1"/>
              <c:layout>
                <c:manualLayout>
                  <c:x val="4.5792790387888969E-3"/>
                  <c:y val="0"/>
                </c:manualLayout>
              </c:layout>
              <c:dLblPos val="ctr"/>
              <c:showLegendKey val="0"/>
              <c:showVal val="1"/>
              <c:showCatName val="0"/>
              <c:showSerName val="1"/>
              <c:showPercent val="0"/>
              <c:showBubbleSize val="0"/>
              <c:separator> </c:separator>
            </c:dLbl>
            <c:txPr>
              <a:bodyPr/>
              <a:lstStyle/>
              <a:p>
                <a:pPr>
                  <a:defRPr sz="900">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Sheet1!$B$21:$C$21</c:f>
              <c:numCache>
                <c:formatCode>0.0%</c:formatCode>
                <c:ptCount val="2"/>
                <c:pt idx="1">
                  <c:v>7.3999999999999996E-2</c:v>
                </c:pt>
              </c:numCache>
            </c:numRef>
          </c:val>
        </c:ser>
        <c:ser>
          <c:idx val="8"/>
          <c:order val="8"/>
          <c:tx>
            <c:strRef>
              <c:f>Sheet1!$A$22</c:f>
              <c:strCache>
                <c:ptCount val="1"/>
                <c:pt idx="0">
                  <c:v>Loss Reserves:</c:v>
                </c:pt>
              </c:strCache>
            </c:strRef>
          </c:tx>
          <c:spPr>
            <a:solidFill>
              <a:srgbClr val="4FB94A"/>
            </a:solidFill>
          </c:spPr>
          <c:invertIfNegative val="0"/>
          <c:dLbls>
            <c:txPr>
              <a:bodyPr/>
              <a:lstStyle/>
              <a:p>
                <a:pPr>
                  <a:defRPr b="1"/>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Sheet1!$B$22:$C$22</c:f>
              <c:numCache>
                <c:formatCode>0.0%</c:formatCode>
                <c:ptCount val="2"/>
                <c:pt idx="1">
                  <c:v>0.40500000000000003</c:v>
                </c:pt>
              </c:numCache>
            </c:numRef>
          </c:val>
        </c:ser>
        <c:dLbls>
          <c:showLegendKey val="0"/>
          <c:showVal val="0"/>
          <c:showCatName val="0"/>
          <c:showSerName val="0"/>
          <c:showPercent val="0"/>
          <c:showBubbleSize val="0"/>
        </c:dLbls>
        <c:gapWidth val="0"/>
        <c:overlap val="100"/>
        <c:axId val="121042816"/>
        <c:axId val="121044352"/>
      </c:barChart>
      <c:catAx>
        <c:axId val="121042816"/>
        <c:scaling>
          <c:orientation val="minMax"/>
        </c:scaling>
        <c:delete val="0"/>
        <c:axPos val="b"/>
        <c:numFmt formatCode="General" sourceLinked="1"/>
        <c:majorTickMark val="out"/>
        <c:minorTickMark val="none"/>
        <c:tickLblPos val="nextTo"/>
        <c:crossAx val="121044352"/>
        <c:crosses val="autoZero"/>
        <c:auto val="1"/>
        <c:lblAlgn val="ctr"/>
        <c:lblOffset val="100"/>
        <c:noMultiLvlLbl val="0"/>
      </c:catAx>
      <c:valAx>
        <c:axId val="121044352"/>
        <c:scaling>
          <c:orientation val="minMax"/>
        </c:scaling>
        <c:delete val="1"/>
        <c:axPos val="l"/>
        <c:numFmt formatCode="0%" sourceLinked="1"/>
        <c:majorTickMark val="out"/>
        <c:minorTickMark val="none"/>
        <c:tickLblPos val="nextTo"/>
        <c:crossAx val="121042816"/>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49037828570784"/>
          <c:y val="2.5429116338207249E-2"/>
          <c:w val="0.54970422785242512"/>
          <c:h val="0.83096405384164862"/>
        </c:manualLayout>
      </c:layout>
      <c:barChart>
        <c:barDir val="col"/>
        <c:grouping val="percentStacked"/>
        <c:varyColors val="0"/>
        <c:ser>
          <c:idx val="0"/>
          <c:order val="0"/>
          <c:tx>
            <c:strRef>
              <c:f>Sheet1!$A$14</c:f>
              <c:strCache>
                <c:ptCount val="1"/>
                <c:pt idx="0">
                  <c:v>Cash &amp; Investments:</c:v>
                </c:pt>
              </c:strCache>
            </c:strRef>
          </c:tx>
          <c:spPr>
            <a:solidFill>
              <a:srgbClr val="156736"/>
            </a:solidFill>
          </c:spPr>
          <c:invertIfNegative val="0"/>
          <c:dLbls>
            <c:dLbl>
              <c:idx val="0"/>
              <c:layout/>
              <c:tx>
                <c:rich>
                  <a:bodyPr/>
                  <a:lstStyle/>
                  <a:p>
                    <a:r>
                      <a:rPr lang="en-US" dirty="0"/>
                      <a:t>Cash </a:t>
                    </a:r>
                    <a:r>
                      <a:rPr lang="en-US"/>
                      <a:t>&amp; </a:t>
                    </a:r>
                    <a:r>
                      <a:rPr lang="en-US" smtClean="0"/>
                      <a:t>Investments</a:t>
                    </a:r>
                    <a:endParaRPr lang="en-US" dirty="0"/>
                  </a:p>
                </c:rich>
              </c:tx>
              <c:showLegendKey val="0"/>
              <c:showVal val="1"/>
              <c:showCatName val="0"/>
              <c:showSerName val="1"/>
              <c:showPercent val="0"/>
              <c:showBubbleSize val="0"/>
              <c:separator>
</c:separator>
            </c:dLbl>
            <c:txPr>
              <a:bodyPr/>
              <a:lstStyle/>
              <a:p>
                <a:pPr>
                  <a:defRPr b="1">
                    <a:solidFill>
                      <a:schemeClr val="bg1"/>
                    </a:solidFill>
                  </a:defRPr>
                </a:pPr>
                <a:endParaRPr lang="en-US"/>
              </a:p>
            </c:txPr>
            <c:showLegendKey val="0"/>
            <c:showVal val="1"/>
            <c:showCatName val="0"/>
            <c:showSerName val="1"/>
            <c:showPercent val="0"/>
            <c:showBubbleSize val="0"/>
            <c:separator>
</c:separator>
            <c:showLeaderLines val="0"/>
          </c:dLbls>
          <c:cat>
            <c:strRef>
              <c:f>Sheet1!$B$13:$C$13</c:f>
              <c:strCache>
                <c:ptCount val="2"/>
                <c:pt idx="0">
                  <c:v>Assets: $5.0 bln</c:v>
                </c:pt>
                <c:pt idx="1">
                  <c:v>Liabilities: $3.0 bln
Equity: $2.1 bln</c:v>
                </c:pt>
              </c:strCache>
            </c:strRef>
          </c:cat>
          <c:val>
            <c:numRef>
              <c:f>Sheet1!$B$14:$C$14</c:f>
              <c:numCache>
                <c:formatCode>General</c:formatCode>
                <c:ptCount val="2"/>
                <c:pt idx="0" formatCode="0.0%">
                  <c:v>0.80200000000000005</c:v>
                </c:pt>
              </c:numCache>
            </c:numRef>
          </c:val>
        </c:ser>
        <c:ser>
          <c:idx val="3"/>
          <c:order val="1"/>
          <c:tx>
            <c:strRef>
              <c:f>Sheet1!$A$17</c:f>
              <c:strCache>
                <c:ptCount val="1"/>
                <c:pt idx="0">
                  <c:v>Insurance Receivables</c:v>
                </c:pt>
              </c:strCache>
            </c:strRef>
          </c:tx>
          <c:spPr>
            <a:noFill/>
          </c:spPr>
          <c:invertIfNegative val="0"/>
          <c:cat>
            <c:strRef>
              <c:f>Sheet1!$B$13:$C$13</c:f>
              <c:strCache>
                <c:ptCount val="2"/>
                <c:pt idx="0">
                  <c:v>Assets: $5.0 bln</c:v>
                </c:pt>
                <c:pt idx="1">
                  <c:v>Liabilities: $3.0 bln
Equity: $2.1 bln</c:v>
                </c:pt>
              </c:strCache>
            </c:strRef>
          </c:cat>
          <c:val>
            <c:numRef>
              <c:f>Sheet1!$B$17:$C$17</c:f>
              <c:numCache>
                <c:formatCode>General</c:formatCode>
                <c:ptCount val="2"/>
                <c:pt idx="0" formatCode="0.0%">
                  <c:v>0.1</c:v>
                </c:pt>
              </c:numCache>
            </c:numRef>
          </c:val>
        </c:ser>
        <c:ser>
          <c:idx val="1"/>
          <c:order val="2"/>
          <c:tx>
            <c:strRef>
              <c:f>Sheet1!$A$15</c:f>
              <c:strCache>
                <c:ptCount val="1"/>
                <c:pt idx="0">
                  <c:v>Goodwill &amp; Intangible Assets:</c:v>
                </c:pt>
              </c:strCache>
            </c:strRef>
          </c:tx>
          <c:spPr>
            <a:noFill/>
          </c:spPr>
          <c:invertIfNegative val="0"/>
          <c:cat>
            <c:strRef>
              <c:f>Sheet1!$B$13:$C$13</c:f>
              <c:strCache>
                <c:ptCount val="2"/>
                <c:pt idx="0">
                  <c:v>Assets: $5.0 bln</c:v>
                </c:pt>
                <c:pt idx="1">
                  <c:v>Liabilities: $3.0 bln
Equity: $2.1 bln</c:v>
                </c:pt>
              </c:strCache>
            </c:strRef>
          </c:cat>
          <c:val>
            <c:numRef>
              <c:f>Sheet1!$B$15:$C$15</c:f>
              <c:numCache>
                <c:formatCode>General</c:formatCode>
                <c:ptCount val="2"/>
                <c:pt idx="0" formatCode="0.0%">
                  <c:v>6.0999999999999999E-2</c:v>
                </c:pt>
              </c:numCache>
            </c:numRef>
          </c:val>
        </c:ser>
        <c:ser>
          <c:idx val="2"/>
          <c:order val="3"/>
          <c:tx>
            <c:strRef>
              <c:f>Sheet1!$A$16</c:f>
              <c:strCache>
                <c:ptCount val="1"/>
                <c:pt idx="0">
                  <c:v>Other Assets:</c:v>
                </c:pt>
              </c:strCache>
            </c:strRef>
          </c:tx>
          <c:spPr>
            <a:noFill/>
          </c:spPr>
          <c:invertIfNegative val="0"/>
          <c:cat>
            <c:strRef>
              <c:f>Sheet1!$B$13:$C$13</c:f>
              <c:strCache>
                <c:ptCount val="2"/>
                <c:pt idx="0">
                  <c:v>Assets: $5.0 bln</c:v>
                </c:pt>
                <c:pt idx="1">
                  <c:v>Liabilities: $3.0 bln
Equity: $2.1 bln</c:v>
                </c:pt>
              </c:strCache>
            </c:strRef>
          </c:cat>
          <c:val>
            <c:numRef>
              <c:f>Sheet1!$B$16:$C$16</c:f>
              <c:numCache>
                <c:formatCode>General</c:formatCode>
                <c:ptCount val="2"/>
                <c:pt idx="0" formatCode="0.0%">
                  <c:v>3.6999999999999998E-2</c:v>
                </c:pt>
              </c:numCache>
            </c:numRef>
          </c:val>
        </c:ser>
        <c:ser>
          <c:idx val="4"/>
          <c:order val="4"/>
          <c:tx>
            <c:strRef>
              <c:f>Sheet1!$A$18</c:f>
              <c:strCache>
                <c:ptCount val="1"/>
                <c:pt idx="0">
                  <c:v>Retained Earnings:</c:v>
                </c:pt>
              </c:strCache>
            </c:strRef>
          </c:tx>
          <c:spPr>
            <a:noFill/>
          </c:spPr>
          <c:invertIfNegative val="0"/>
          <c:cat>
            <c:strRef>
              <c:f>Sheet1!$B$13:$C$13</c:f>
              <c:strCache>
                <c:ptCount val="2"/>
                <c:pt idx="0">
                  <c:v>Assets: $5.0 bln</c:v>
                </c:pt>
                <c:pt idx="1">
                  <c:v>Liabilities: $3.0 bln
Equity: $2.1 bln</c:v>
                </c:pt>
              </c:strCache>
            </c:strRef>
          </c:cat>
          <c:val>
            <c:numRef>
              <c:f>Sheet1!$B$18:$C$18</c:f>
              <c:numCache>
                <c:formatCode>0.0%</c:formatCode>
                <c:ptCount val="2"/>
                <c:pt idx="1">
                  <c:v>0.40600000000000003</c:v>
                </c:pt>
              </c:numCache>
            </c:numRef>
          </c:val>
        </c:ser>
        <c:ser>
          <c:idx val="5"/>
          <c:order val="5"/>
          <c:tx>
            <c:strRef>
              <c:f>Sheet1!$A$19</c:f>
              <c:strCache>
                <c:ptCount val="1"/>
                <c:pt idx="0">
                  <c:v>Other Equity:</c:v>
                </c:pt>
              </c:strCache>
            </c:strRef>
          </c:tx>
          <c:spPr>
            <a:noFill/>
          </c:spPr>
          <c:invertIfNegative val="0"/>
          <c:cat>
            <c:strRef>
              <c:f>Sheet1!$B$13:$C$13</c:f>
              <c:strCache>
                <c:ptCount val="2"/>
                <c:pt idx="0">
                  <c:v>Assets: $5.0 bln</c:v>
                </c:pt>
                <c:pt idx="1">
                  <c:v>Liabilities: $3.0 bln
Equity: $2.1 bln</c:v>
                </c:pt>
              </c:strCache>
            </c:strRef>
          </c:cat>
          <c:val>
            <c:numRef>
              <c:f>Sheet1!$B$19:$C$19</c:f>
              <c:numCache>
                <c:formatCode>0.0%</c:formatCode>
                <c:ptCount val="2"/>
                <c:pt idx="1">
                  <c:v>6.0000000000000001E-3</c:v>
                </c:pt>
              </c:numCache>
            </c:numRef>
          </c:val>
        </c:ser>
        <c:ser>
          <c:idx val="6"/>
          <c:order val="6"/>
          <c:tx>
            <c:strRef>
              <c:f>Sheet1!$A$20</c:f>
              <c:strCache>
                <c:ptCount val="1"/>
                <c:pt idx="0">
                  <c:v>Reinsurance Payable &amp; Other Liabilities:</c:v>
                </c:pt>
              </c:strCache>
            </c:strRef>
          </c:tx>
          <c:spPr>
            <a:noFill/>
          </c:spPr>
          <c:invertIfNegative val="0"/>
          <c:cat>
            <c:strRef>
              <c:f>Sheet1!$B$13:$C$13</c:f>
              <c:strCache>
                <c:ptCount val="2"/>
                <c:pt idx="0">
                  <c:v>Assets: $5.0 bln</c:v>
                </c:pt>
                <c:pt idx="1">
                  <c:v>Liabilities: $3.0 bln
Equity: $2.1 bln</c:v>
                </c:pt>
              </c:strCache>
            </c:strRef>
          </c:cat>
          <c:val>
            <c:numRef>
              <c:f>Sheet1!$B$20:$C$20</c:f>
              <c:numCache>
                <c:formatCode>0.0%</c:formatCode>
                <c:ptCount val="2"/>
                <c:pt idx="1">
                  <c:v>0.109</c:v>
                </c:pt>
              </c:numCache>
            </c:numRef>
          </c:val>
        </c:ser>
        <c:ser>
          <c:idx val="7"/>
          <c:order val="7"/>
          <c:tx>
            <c:strRef>
              <c:f>Sheet1!$A$21</c:f>
              <c:strCache>
                <c:ptCount val="1"/>
                <c:pt idx="0">
                  <c:v>Unearned Premiums:</c:v>
                </c:pt>
              </c:strCache>
            </c:strRef>
          </c:tx>
          <c:spPr>
            <a:noFill/>
          </c:spPr>
          <c:invertIfNegative val="0"/>
          <c:cat>
            <c:strRef>
              <c:f>Sheet1!$B$13:$C$13</c:f>
              <c:strCache>
                <c:ptCount val="2"/>
                <c:pt idx="0">
                  <c:v>Assets: $5.0 bln</c:v>
                </c:pt>
                <c:pt idx="1">
                  <c:v>Liabilities: $3.0 bln
Equity: $2.1 bln</c:v>
                </c:pt>
              </c:strCache>
            </c:strRef>
          </c:cat>
          <c:val>
            <c:numRef>
              <c:f>Sheet1!$B$21:$C$21</c:f>
              <c:numCache>
                <c:formatCode>0.0%</c:formatCode>
                <c:ptCount val="2"/>
                <c:pt idx="1">
                  <c:v>7.3999999999999996E-2</c:v>
                </c:pt>
              </c:numCache>
            </c:numRef>
          </c:val>
        </c:ser>
        <c:ser>
          <c:idx val="8"/>
          <c:order val="8"/>
          <c:tx>
            <c:strRef>
              <c:f>Sheet1!$A$22</c:f>
              <c:strCache>
                <c:ptCount val="1"/>
                <c:pt idx="0">
                  <c:v>Loss Reserves:</c:v>
                </c:pt>
              </c:strCache>
            </c:strRef>
          </c:tx>
          <c:spPr>
            <a:noFill/>
          </c:spPr>
          <c:invertIfNegative val="0"/>
          <c:cat>
            <c:strRef>
              <c:f>Sheet1!$B$13:$C$13</c:f>
              <c:strCache>
                <c:ptCount val="2"/>
                <c:pt idx="0">
                  <c:v>Assets: $5.0 bln</c:v>
                </c:pt>
                <c:pt idx="1">
                  <c:v>Liabilities: $3.0 bln
Equity: $2.1 bln</c:v>
                </c:pt>
              </c:strCache>
            </c:strRef>
          </c:cat>
          <c:val>
            <c:numRef>
              <c:f>Sheet1!$B$22:$C$22</c:f>
              <c:numCache>
                <c:formatCode>0.0%</c:formatCode>
                <c:ptCount val="2"/>
                <c:pt idx="1">
                  <c:v>0.40500000000000003</c:v>
                </c:pt>
              </c:numCache>
            </c:numRef>
          </c:val>
        </c:ser>
        <c:dLbls>
          <c:showLegendKey val="0"/>
          <c:showVal val="0"/>
          <c:showCatName val="0"/>
          <c:showSerName val="0"/>
          <c:showPercent val="0"/>
          <c:showBubbleSize val="0"/>
        </c:dLbls>
        <c:gapWidth val="0"/>
        <c:overlap val="100"/>
        <c:axId val="121729408"/>
        <c:axId val="121730944"/>
      </c:barChart>
      <c:catAx>
        <c:axId val="121729408"/>
        <c:scaling>
          <c:orientation val="minMax"/>
        </c:scaling>
        <c:delete val="1"/>
        <c:axPos val="b"/>
        <c:numFmt formatCode="General" sourceLinked="1"/>
        <c:majorTickMark val="out"/>
        <c:minorTickMark val="none"/>
        <c:tickLblPos val="nextTo"/>
        <c:crossAx val="121730944"/>
        <c:crosses val="autoZero"/>
        <c:auto val="1"/>
        <c:lblAlgn val="ctr"/>
        <c:lblOffset val="100"/>
        <c:noMultiLvlLbl val="0"/>
      </c:catAx>
      <c:valAx>
        <c:axId val="121730944"/>
        <c:scaling>
          <c:orientation val="minMax"/>
        </c:scaling>
        <c:delete val="1"/>
        <c:axPos val="l"/>
        <c:numFmt formatCode="0%" sourceLinked="1"/>
        <c:majorTickMark val="out"/>
        <c:minorTickMark val="none"/>
        <c:tickLblPos val="nextTo"/>
        <c:crossAx val="121729408"/>
        <c:crosses val="autoZero"/>
        <c:crossBetween val="between"/>
      </c:valAx>
      <c:spPr>
        <a:solidFill>
          <a:sysClr val="window" lastClr="FFFFFF"/>
        </a:solidFill>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3422676035725947"/>
          <c:y val="0.13960551059277113"/>
          <c:w val="0.49205050053602201"/>
          <c:h val="0.69094507036645025"/>
        </c:manualLayout>
      </c:layout>
      <c:pieChart>
        <c:varyColors val="1"/>
        <c:ser>
          <c:idx val="0"/>
          <c:order val="0"/>
          <c:tx>
            <c:strRef>
              <c:f>Sheet1!$B$1</c:f>
              <c:strCache>
                <c:ptCount val="1"/>
              </c:strCache>
            </c:strRef>
          </c:tx>
          <c:spPr>
            <a:solidFill>
              <a:srgbClr val="3366FF"/>
            </a:solidFill>
            <a:ln w="28163">
              <a:noFill/>
            </a:ln>
            <a:effectLst/>
            <a:scene3d>
              <a:camera prst="orthographicFront"/>
              <a:lightRig rig="threePt" dir="t"/>
            </a:scene3d>
            <a:sp3d prstMaterial="matte">
              <a:bevelT w="38100" h="38100"/>
              <a:bevelB w="38100" h="38100"/>
            </a:sp3d>
          </c:spPr>
          <c:dPt>
            <c:idx val="0"/>
            <c:bubble3D val="0"/>
            <c:spPr>
              <a:solidFill>
                <a:srgbClr val="156736"/>
              </a:solidFill>
              <a:ln w="28163">
                <a:noFill/>
              </a:ln>
              <a:effectLst/>
              <a:scene3d>
                <a:camera prst="orthographicFront"/>
                <a:lightRig rig="threePt" dir="t"/>
              </a:scene3d>
              <a:sp3d prstMaterial="matte">
                <a:bevelT w="38100" h="38100"/>
                <a:bevelB w="38100" h="38100"/>
              </a:sp3d>
            </c:spPr>
          </c:dPt>
          <c:dPt>
            <c:idx val="1"/>
            <c:bubble3D val="0"/>
            <c:spPr>
              <a:solidFill>
                <a:srgbClr val="4FB94A"/>
              </a:solidFill>
              <a:ln w="28163">
                <a:noFill/>
              </a:ln>
              <a:effectLst/>
              <a:scene3d>
                <a:camera prst="orthographicFront"/>
                <a:lightRig rig="threePt" dir="t"/>
              </a:scene3d>
              <a:sp3d prstMaterial="matte">
                <a:bevelT w="38100" h="38100"/>
                <a:bevelB w="38100" h="38100"/>
              </a:sp3d>
            </c:spPr>
          </c:dPt>
          <c:dPt>
            <c:idx val="2"/>
            <c:bubble3D val="0"/>
            <c:spPr>
              <a:solidFill>
                <a:srgbClr val="DEE7D1"/>
              </a:solidFill>
              <a:ln w="28163">
                <a:noFill/>
              </a:ln>
              <a:effectLst/>
              <a:scene3d>
                <a:camera prst="orthographicFront"/>
                <a:lightRig rig="threePt" dir="t"/>
              </a:scene3d>
              <a:sp3d prstMaterial="matte">
                <a:bevelT w="38100" h="38100"/>
                <a:bevelB w="38100" h="38100"/>
              </a:sp3d>
            </c:spPr>
          </c:dPt>
          <c:dPt>
            <c:idx val="3"/>
            <c:bubble3D val="0"/>
            <c:spPr>
              <a:solidFill>
                <a:schemeClr val="accent3">
                  <a:lumMod val="75000"/>
                </a:schemeClr>
              </a:solidFill>
              <a:ln w="28163">
                <a:noFill/>
              </a:ln>
              <a:effectLst/>
              <a:scene3d>
                <a:camera prst="orthographicFront"/>
                <a:lightRig rig="threePt" dir="t"/>
              </a:scene3d>
              <a:sp3d prstMaterial="matte">
                <a:bevelT w="38100" h="38100"/>
                <a:bevelB w="38100" h="38100"/>
              </a:sp3d>
            </c:spPr>
          </c:dPt>
          <c:dLbls>
            <c:dLbl>
              <c:idx val="0"/>
              <c:layout>
                <c:manualLayout>
                  <c:x val="0.21489404434232956"/>
                  <c:y val="-0.16228391398132211"/>
                </c:manualLayout>
              </c:layout>
              <c:spPr>
                <a:solidFill>
                  <a:srgbClr val="156736"/>
                </a:solidFill>
                <a:effectLst>
                  <a:outerShdw blurRad="50800" dist="38100" dir="2700000" algn="tl" rotWithShape="0">
                    <a:prstClr val="black">
                      <a:alpha val="40000"/>
                    </a:prstClr>
                  </a:outerShdw>
                </a:effectLst>
              </c:spPr>
              <c:txPr>
                <a:bodyPr/>
                <a:lstStyle/>
                <a:p>
                  <a:pPr>
                    <a:defRPr sz="1000">
                      <a:solidFill>
                        <a:schemeClr val="bg1"/>
                      </a:solidFill>
                      <a:effectLst>
                        <a:outerShdw blurRad="38100" dist="38100" dir="2700000" algn="tl">
                          <a:srgbClr val="000000">
                            <a:alpha val="43137"/>
                          </a:srgbClr>
                        </a:outerShdw>
                      </a:effectLst>
                    </a:defRPr>
                  </a:pPr>
                  <a:endParaRPr lang="en-US"/>
                </a:p>
              </c:txPr>
              <c:showLegendKey val="0"/>
              <c:showVal val="1"/>
              <c:showCatName val="1"/>
              <c:showSerName val="0"/>
              <c:showPercent val="0"/>
              <c:showBubbleSize val="0"/>
              <c:separator>
</c:separator>
            </c:dLbl>
            <c:dLbl>
              <c:idx val="1"/>
              <c:layout>
                <c:manualLayout>
                  <c:x val="1.6900728055484832E-2"/>
                  <c:y val="4.7859333898468016E-3"/>
                </c:manualLayout>
              </c:layout>
              <c:showLegendKey val="0"/>
              <c:showVal val="1"/>
              <c:showCatName val="1"/>
              <c:showSerName val="0"/>
              <c:showPercent val="0"/>
              <c:showBubbleSize val="0"/>
              <c:separator>
</c:separator>
            </c:dLbl>
            <c:dLbl>
              <c:idx val="2"/>
              <c:layout>
                <c:manualLayout>
                  <c:x val="7.3592016651223514E-3"/>
                  <c:y val="6.2188119936728225E-4"/>
                </c:manualLayout>
              </c:layout>
              <c:showLegendKey val="0"/>
              <c:showVal val="1"/>
              <c:showCatName val="1"/>
              <c:showSerName val="0"/>
              <c:showPercent val="0"/>
              <c:showBubbleSize val="0"/>
              <c:separator>
</c:separator>
            </c:dLbl>
            <c:dLbl>
              <c:idx val="3"/>
              <c:layout>
                <c:manualLayout>
                  <c:x val="1.5943526607885637E-2"/>
                  <c:y val="2.2236709867426395E-2"/>
                </c:manualLayout>
              </c:layout>
              <c:showLegendKey val="0"/>
              <c:showVal val="1"/>
              <c:showCatName val="1"/>
              <c:showSerName val="0"/>
              <c:showPercent val="0"/>
              <c:showBubbleSize val="0"/>
              <c:separator>
</c:separator>
            </c:dLbl>
            <c:txPr>
              <a:bodyPr/>
              <a:lstStyle/>
              <a:p>
                <a:pPr>
                  <a:defRPr sz="1000">
                    <a:solidFill>
                      <a:schemeClr val="tx1"/>
                    </a:solidFill>
                  </a:defRPr>
                </a:pPr>
                <a:endParaRPr lang="en-US"/>
              </a:p>
            </c:txPr>
            <c:showLegendKey val="0"/>
            <c:showVal val="1"/>
            <c:showCatName val="1"/>
            <c:showSerName val="0"/>
            <c:showPercent val="0"/>
            <c:showBubbleSize val="0"/>
            <c:separator>
</c:separator>
            <c:showLeaderLines val="1"/>
          </c:dLbls>
          <c:cat>
            <c:strRef>
              <c:f>Sheet1!$A$2:$A$5</c:f>
              <c:strCache>
                <c:ptCount val="4"/>
                <c:pt idx="0">
                  <c:v>Fixed Income</c:v>
                </c:pt>
                <c:pt idx="1">
                  <c:v>Short Term (incl cash)</c:v>
                </c:pt>
                <c:pt idx="2">
                  <c:v>Equities &amp; Equity Substitutes</c:v>
                </c:pt>
                <c:pt idx="3">
                  <c:v>BOLI</c:v>
                </c:pt>
              </c:strCache>
            </c:strRef>
          </c:cat>
          <c:val>
            <c:numRef>
              <c:f>Sheet1!$B$2:$B$5</c:f>
              <c:numCache>
                <c:formatCode>0%</c:formatCode>
                <c:ptCount val="4"/>
                <c:pt idx="0">
                  <c:v>0.77</c:v>
                </c:pt>
                <c:pt idx="1">
                  <c:v>0.04</c:v>
                </c:pt>
                <c:pt idx="2">
                  <c:v>0.18</c:v>
                </c:pt>
                <c:pt idx="3">
                  <c:v>0.01</c:v>
                </c:pt>
              </c:numCache>
            </c:numRef>
          </c:val>
        </c:ser>
        <c:dLbls>
          <c:showLegendKey val="0"/>
          <c:showVal val="0"/>
          <c:showCatName val="0"/>
          <c:showSerName val="0"/>
          <c:showPercent val="0"/>
          <c:showBubbleSize val="0"/>
          <c:showLeaderLines val="1"/>
        </c:dLbls>
        <c:firstSliceAng val="123"/>
      </c:pieChart>
      <c:spPr>
        <a:noFill/>
        <a:ln w="25390">
          <a:noFill/>
        </a:ln>
      </c:spPr>
    </c:plotArea>
    <c:plotVisOnly val="1"/>
    <c:dispBlanksAs val="zero"/>
    <c:showDLblsOverMax val="0"/>
  </c:chart>
  <c:spPr>
    <a:noFill/>
    <a:ln>
      <a:noFill/>
    </a:ln>
  </c:spPr>
  <c:txPr>
    <a:bodyPr/>
    <a:lstStyle/>
    <a:p>
      <a:pPr>
        <a:defRPr sz="1329" b="1" i="0" u="none" strike="noStrike" baseline="0">
          <a:solidFill>
            <a:srgbClr val="FFFFFF"/>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9-08T16:02:58.886" idx="1">
    <p:pos x="10" y="10"/>
    <p:text>Can we add DUP?</p:text>
  </p:cm>
</p:cmLst>
</file>

<file path=ppt/drawings/drawing1.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0.50445</cdr:x>
      <cdr:y>0.02612</cdr:y>
    </cdr:from>
    <cdr:to>
      <cdr:x>0.50467</cdr:x>
      <cdr:y>0.85919</cdr:y>
    </cdr:to>
    <cdr:cxnSp macro="">
      <cdr:nvCxnSpPr>
        <cdr:cNvPr id="3" name="Straight Connector 2"/>
        <cdr:cNvCxnSpPr/>
      </cdr:nvCxnSpPr>
      <cdr:spPr>
        <a:xfrm xmlns:a="http://schemas.openxmlformats.org/drawingml/2006/main" flipH="1" flipV="1">
          <a:off x="4197068" y="130450"/>
          <a:ext cx="1869" cy="41605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0.50445</cdr:x>
      <cdr:y>0.02612</cdr:y>
    </cdr:from>
    <cdr:to>
      <cdr:x>0.50467</cdr:x>
      <cdr:y>0.85919</cdr:y>
    </cdr:to>
    <cdr:cxnSp macro="">
      <cdr:nvCxnSpPr>
        <cdr:cNvPr id="3" name="Straight Connector 2"/>
        <cdr:cNvCxnSpPr/>
      </cdr:nvCxnSpPr>
      <cdr:spPr>
        <a:xfrm xmlns:a="http://schemas.openxmlformats.org/drawingml/2006/main" flipH="1" flipV="1">
          <a:off x="4197068" y="130450"/>
          <a:ext cx="1869" cy="41605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0.50445</cdr:x>
      <cdr:y>0.02612</cdr:y>
    </cdr:from>
    <cdr:to>
      <cdr:x>0.50467</cdr:x>
      <cdr:y>0.85919</cdr:y>
    </cdr:to>
    <cdr:cxnSp macro="">
      <cdr:nvCxnSpPr>
        <cdr:cNvPr id="3" name="Straight Connector 2"/>
        <cdr:cNvCxnSpPr/>
      </cdr:nvCxnSpPr>
      <cdr:spPr>
        <a:xfrm xmlns:a="http://schemas.openxmlformats.org/drawingml/2006/main" flipH="1" flipV="1">
          <a:off x="4197068" y="130450"/>
          <a:ext cx="1869" cy="41605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0.50445</cdr:x>
      <cdr:y>0.02612</cdr:y>
    </cdr:from>
    <cdr:to>
      <cdr:x>0.50467</cdr:x>
      <cdr:y>0.85728</cdr:y>
    </cdr:to>
    <cdr:cxnSp macro="">
      <cdr:nvCxnSpPr>
        <cdr:cNvPr id="3" name="Straight Connector 2"/>
        <cdr:cNvCxnSpPr/>
      </cdr:nvCxnSpPr>
      <cdr:spPr>
        <a:xfrm xmlns:a="http://schemas.openxmlformats.org/drawingml/2006/main" flipH="1" flipV="1">
          <a:off x="4197068" y="130450"/>
          <a:ext cx="1869" cy="415103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0.50445</cdr:x>
      <cdr:y>0.02612</cdr:y>
    </cdr:from>
    <cdr:to>
      <cdr:x>0.50467</cdr:x>
      <cdr:y>0.85156</cdr:y>
    </cdr:to>
    <cdr:cxnSp macro="">
      <cdr:nvCxnSpPr>
        <cdr:cNvPr id="3" name="Straight Connector 2"/>
        <cdr:cNvCxnSpPr/>
      </cdr:nvCxnSpPr>
      <cdr:spPr>
        <a:xfrm xmlns:a="http://schemas.openxmlformats.org/drawingml/2006/main" flipH="1" flipV="1">
          <a:off x="4197069" y="130450"/>
          <a:ext cx="1868" cy="41224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0.50445</cdr:x>
      <cdr:y>0.02612</cdr:y>
    </cdr:from>
    <cdr:to>
      <cdr:x>0.50467</cdr:x>
      <cdr:y>0.85919</cdr:y>
    </cdr:to>
    <cdr:cxnSp macro="">
      <cdr:nvCxnSpPr>
        <cdr:cNvPr id="3" name="Straight Connector 2"/>
        <cdr:cNvCxnSpPr/>
      </cdr:nvCxnSpPr>
      <cdr:spPr>
        <a:xfrm xmlns:a="http://schemas.openxmlformats.org/drawingml/2006/main" flipH="1" flipV="1">
          <a:off x="4197068" y="130450"/>
          <a:ext cx="1869" cy="41605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0.50445</cdr:x>
      <cdr:y>0.02612</cdr:y>
    </cdr:from>
    <cdr:to>
      <cdr:x>0.50467</cdr:x>
      <cdr:y>0.85919</cdr:y>
    </cdr:to>
    <cdr:cxnSp macro="">
      <cdr:nvCxnSpPr>
        <cdr:cNvPr id="3" name="Straight Connector 2"/>
        <cdr:cNvCxnSpPr/>
      </cdr:nvCxnSpPr>
      <cdr:spPr>
        <a:xfrm xmlns:a="http://schemas.openxmlformats.org/drawingml/2006/main" flipH="1" flipV="1">
          <a:off x="4197068" y="130450"/>
          <a:ext cx="1869" cy="41605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0.50445</cdr:x>
      <cdr:y>0.02612</cdr:y>
    </cdr:from>
    <cdr:to>
      <cdr:x>0.50467</cdr:x>
      <cdr:y>0.85919</cdr:y>
    </cdr:to>
    <cdr:cxnSp macro="">
      <cdr:nvCxnSpPr>
        <cdr:cNvPr id="3" name="Straight Connector 2"/>
        <cdr:cNvCxnSpPr/>
      </cdr:nvCxnSpPr>
      <cdr:spPr>
        <a:xfrm xmlns:a="http://schemas.openxmlformats.org/drawingml/2006/main" flipH="1" flipV="1">
          <a:off x="4197068" y="130450"/>
          <a:ext cx="1869" cy="4160562"/>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0.50445</cdr:x>
      <cdr:y>0.02612</cdr:y>
    </cdr:from>
    <cdr:to>
      <cdr:x>0.50445</cdr:x>
      <cdr:y>0.92441</cdr:y>
    </cdr:to>
    <cdr:cxnSp macro="">
      <cdr:nvCxnSpPr>
        <cdr:cNvPr id="3" name="Straight Connector 2"/>
        <cdr:cNvCxnSpPr/>
      </cdr:nvCxnSpPr>
      <cdr:spPr>
        <a:xfrm xmlns:a="http://schemas.openxmlformats.org/drawingml/2006/main" flipV="1">
          <a:off x="4197027" y="130472"/>
          <a:ext cx="0" cy="4486307"/>
        </a:xfrm>
        <a:prstGeom xmlns:a="http://schemas.openxmlformats.org/drawingml/2006/main" prst="line">
          <a:avLst/>
        </a:prstGeom>
        <a:ln xmlns:a="http://schemas.openxmlformats.org/drawingml/2006/main" w="38100">
          <a:solidFill>
            <a:srgbClr val="00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55" tIns="45177" rIns="90355" bIns="45177" rtlCol="0"/>
          <a:lstStyle>
            <a:lvl1pPr algn="l">
              <a:defRPr sz="1200"/>
            </a:lvl1pPr>
          </a:lstStyle>
          <a:p>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55" tIns="45177" rIns="90355" bIns="45177" rtlCol="0" anchor="b"/>
          <a:lstStyle>
            <a:lvl1pPr algn="l">
              <a:defRPr sz="1200"/>
            </a:lvl1pPr>
          </a:lstStyle>
          <a:p>
            <a:endParaRPr lang="en-US" dirty="0"/>
          </a:p>
        </p:txBody>
      </p:sp>
      <p:sp>
        <p:nvSpPr>
          <p:cNvPr id="6" name="TextBox 7"/>
          <p:cNvSpPr txBox="1">
            <a:spLocks noChangeArrowheads="1"/>
          </p:cNvSpPr>
          <p:nvPr/>
        </p:nvSpPr>
        <p:spPr bwMode="auto">
          <a:xfrm>
            <a:off x="4" y="8556364"/>
            <a:ext cx="6858000" cy="43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63" tIns="47280" rIns="94563" bIns="47280">
            <a:spAutoFit/>
          </a:bodyPr>
          <a:lstStyle>
            <a:lvl1pPr defTabSz="911225" eaLnBrk="0" hangingPunct="0">
              <a:defRPr sz="2000">
                <a:solidFill>
                  <a:schemeClr val="tx1"/>
                </a:solidFill>
                <a:latin typeface="Arial" pitchFamily="34" charset="0"/>
                <a:ea typeface="Geneva"/>
                <a:cs typeface="Geneva"/>
              </a:defRPr>
            </a:lvl1pPr>
            <a:lvl2pPr marL="742950" indent="-285750" defTabSz="911225" eaLnBrk="0" hangingPunct="0">
              <a:defRPr sz="2000">
                <a:solidFill>
                  <a:schemeClr val="tx1"/>
                </a:solidFill>
                <a:latin typeface="Arial" pitchFamily="34" charset="0"/>
                <a:ea typeface="Geneva"/>
                <a:cs typeface="Geneva"/>
              </a:defRPr>
            </a:lvl2pPr>
            <a:lvl3pPr marL="1143000" indent="-228600" defTabSz="911225" eaLnBrk="0" hangingPunct="0">
              <a:defRPr sz="2000">
                <a:solidFill>
                  <a:schemeClr val="tx1"/>
                </a:solidFill>
                <a:latin typeface="Arial" pitchFamily="34" charset="0"/>
                <a:ea typeface="Geneva"/>
                <a:cs typeface="Geneva"/>
              </a:defRPr>
            </a:lvl3pPr>
            <a:lvl4pPr marL="1600200" indent="-228600" defTabSz="911225" eaLnBrk="0" hangingPunct="0">
              <a:defRPr sz="2000">
                <a:solidFill>
                  <a:schemeClr val="tx1"/>
                </a:solidFill>
                <a:latin typeface="Arial" pitchFamily="34" charset="0"/>
                <a:ea typeface="Geneva"/>
                <a:cs typeface="Geneva"/>
              </a:defRPr>
            </a:lvl4pPr>
            <a:lvl5pPr marL="2057400" indent="-228600" defTabSz="911225" eaLnBrk="0" hangingPunct="0">
              <a:defRPr sz="2000">
                <a:solidFill>
                  <a:schemeClr val="tx1"/>
                </a:solidFill>
                <a:latin typeface="Arial" pitchFamily="34" charset="0"/>
                <a:ea typeface="Geneva"/>
                <a:cs typeface="Geneva"/>
              </a:defRPr>
            </a:lvl5pPr>
            <a:lvl6pPr marL="2514600" indent="-228600" defTabSz="911225"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defTabSz="911225"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defTabSz="911225"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defTabSz="911225"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1400" dirty="0">
                <a:solidFill>
                  <a:srgbClr val="000000"/>
                </a:solidFill>
                <a:latin typeface="Calibri" pitchFamily="34" charset="0"/>
              </a:rPr>
              <a:t>Insurance Conference Meeting Materials</a:t>
            </a:r>
          </a:p>
          <a:p>
            <a:pPr algn="ctr" eaLnBrk="1" hangingPunct="1"/>
            <a:r>
              <a:rPr lang="en-US" sz="800" dirty="0">
                <a:solidFill>
                  <a:srgbClr val="71898C"/>
                </a:solidFill>
                <a:latin typeface="Calibri" pitchFamily="34" charset="0"/>
              </a:rPr>
              <a:t>September 10, 2015</a:t>
            </a:r>
            <a:endParaRPr lang="en-US" sz="1000" dirty="0">
              <a:solidFill>
                <a:srgbClr val="71898C"/>
              </a:solidFill>
              <a:latin typeface="Calibri" pitchFamily="34" charset="0"/>
            </a:endParaRPr>
          </a:p>
        </p:txBody>
      </p:sp>
      <p:pic>
        <p:nvPicPr>
          <p:cNvPr id="7"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062" y="180442"/>
            <a:ext cx="1671876" cy="53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81879"/>
          <a:stretch/>
        </p:blipFill>
        <p:spPr>
          <a:xfrm>
            <a:off x="3299569" y="8371942"/>
            <a:ext cx="258869" cy="253968"/>
          </a:xfrm>
          <a:prstGeom prst="rect">
            <a:avLst/>
          </a:prstGeom>
        </p:spPr>
      </p:pic>
    </p:spTree>
    <p:extLst>
      <p:ext uri="{BB962C8B-B14F-4D97-AF65-F5344CB8AC3E}">
        <p14:creationId xmlns:p14="http://schemas.microsoft.com/office/powerpoint/2010/main" val="75918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7200"/>
          </a:xfrm>
          <a:prstGeom prst="rect">
            <a:avLst/>
          </a:prstGeom>
        </p:spPr>
        <p:txBody>
          <a:bodyPr vert="horz" lIns="91383" tIns="45691" rIns="91383" bIns="45691"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383" tIns="45691" rIns="91383" bIns="45691"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383" tIns="45691" rIns="91383" bIns="45691" rtlCol="0">
            <a:noAutofit/>
          </a:bodyPr>
          <a:lstStyle/>
          <a:p>
            <a:pPr lvl="0"/>
            <a:r>
              <a:rPr lang="en-US" dirty="0" smtClean="0"/>
              <a:t>This packet contains material s ProAssurance will use at the 2:30pm investor presentation and in 1:1 meetings throughout the conference.</a:t>
            </a:r>
          </a:p>
          <a:p>
            <a:pPr lvl="0"/>
            <a:endParaRPr lang="en-US" dirty="0" smtClean="0"/>
          </a:p>
          <a:p>
            <a:pPr lvl="0"/>
            <a:r>
              <a:rPr lang="en-US" dirty="0" smtClean="0"/>
              <a:t>If you have questions or need additional information, please phone or e-mail  Frank B. O’Neil.</a:t>
            </a:r>
            <a:br>
              <a:rPr lang="en-US" dirty="0" smtClean="0"/>
            </a:br>
            <a:r>
              <a:rPr lang="en-US" dirty="0" smtClean="0"/>
              <a:t>(205) 877-4461</a:t>
            </a:r>
          </a:p>
          <a:p>
            <a:pPr lvl="0"/>
            <a:r>
              <a:rPr lang="en-US" dirty="0" smtClean="0"/>
              <a:t>foneil@proassurance.com</a:t>
            </a:r>
            <a:endParaRPr lang="en-US" dirty="0"/>
          </a:p>
        </p:txBody>
      </p:sp>
      <p:sp>
        <p:nvSpPr>
          <p:cNvPr id="6" name="Footer Placeholder 5"/>
          <p:cNvSpPr>
            <a:spLocks noGrp="1"/>
          </p:cNvSpPr>
          <p:nvPr>
            <p:ph type="ftr" sz="quarter" idx="4"/>
          </p:nvPr>
        </p:nvSpPr>
        <p:spPr>
          <a:xfrm>
            <a:off x="0" y="8685215"/>
            <a:ext cx="2971800" cy="457200"/>
          </a:xfrm>
          <a:prstGeom prst="rect">
            <a:avLst/>
          </a:prstGeom>
        </p:spPr>
        <p:txBody>
          <a:bodyPr vert="horz" lIns="91383" tIns="45691" rIns="91383" bIns="456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685215"/>
            <a:ext cx="2971800" cy="457200"/>
          </a:xfrm>
          <a:prstGeom prst="rect">
            <a:avLst/>
          </a:prstGeom>
        </p:spPr>
        <p:txBody>
          <a:bodyPr vert="horz" lIns="91383" tIns="45691" rIns="91383" bIns="45691" rtlCol="0" anchor="b"/>
          <a:lstStyle>
            <a:lvl1pPr algn="r">
              <a:defRPr sz="1200"/>
            </a:lvl1pPr>
          </a:lstStyle>
          <a:p>
            <a:fld id="{EB798741-711F-4ED6-8E04-2470DE8A8FEE}" type="slidenum">
              <a:rPr lang="en-US" smtClean="0"/>
              <a:t>‹#›</a:t>
            </a:fld>
            <a:endParaRPr lang="en-US" dirty="0"/>
          </a:p>
        </p:txBody>
      </p:sp>
    </p:spTree>
    <p:extLst>
      <p:ext uri="{BB962C8B-B14F-4D97-AF65-F5344CB8AC3E}">
        <p14:creationId xmlns:p14="http://schemas.microsoft.com/office/powerpoint/2010/main" val="1375857014"/>
      </p:ext>
    </p:extLst>
  </p:cSld>
  <p:clrMap bg1="lt1" tx1="dk1" bg2="lt2" tx2="dk2" accent1="accent1" accent2="accent2" accent3="accent3" accent4="accent4" accent5="accent5" accent6="accent6" hlink="hlink" folHlink="folHlink"/>
  <p:notesStyle>
    <a:lvl1pPr marL="0" algn="ctr" defTabSz="914400" rtl="0" eaLnBrk="1" latinLnBrk="0" hangingPunct="1">
      <a:defRPr sz="18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xfrm>
            <a:off x="3884842" y="8685071"/>
            <a:ext cx="2971592" cy="457358"/>
          </a:xfrm>
          <a:prstGeom prst="rect">
            <a:avLst/>
          </a:prstGeom>
          <a:ln>
            <a:miter lim="800000"/>
            <a:headEnd/>
            <a:tailEnd/>
          </a:ln>
        </p:spPr>
        <p:txBody>
          <a:bodyPr wrap="square" lIns="90339" tIns="45170" rIns="90339" bIns="45170" numCol="1" anchorCtr="0" compatLnSpc="1">
            <a:prstTxWarp prst="textNoShape">
              <a:avLst/>
            </a:prstTxWarp>
          </a:bodyPr>
          <a:lstStyle/>
          <a:p>
            <a:pPr>
              <a:defRPr/>
            </a:pPr>
            <a:fld id="{179C9CA9-E087-435A-8AAB-1585EF48077B}" type="slidenum">
              <a:rPr lang="en-US" smtClean="0">
                <a:solidFill>
                  <a:prstClr val="black"/>
                </a:solidFill>
              </a:rPr>
              <a:pPr>
                <a:defRPr/>
              </a:pPr>
              <a:t>1</a:t>
            </a:fld>
            <a:endParaRPr lang="en-US" dirty="0" smtClean="0">
              <a:solidFill>
                <a:prstClr val="black"/>
              </a:solidFill>
            </a:endParaRPr>
          </a:p>
        </p:txBody>
      </p:sp>
      <p:sp>
        <p:nvSpPr>
          <p:cNvPr id="108547" name="Rectangle 7"/>
          <p:cNvSpPr txBox="1">
            <a:spLocks noGrp="1" noChangeArrowheads="1"/>
          </p:cNvSpPr>
          <p:nvPr/>
        </p:nvSpPr>
        <p:spPr bwMode="auto">
          <a:xfrm>
            <a:off x="3887391" y="8685897"/>
            <a:ext cx="2970611" cy="458107"/>
          </a:xfrm>
          <a:prstGeom prst="rect">
            <a:avLst/>
          </a:prstGeom>
          <a:noFill/>
          <a:ln w="9525">
            <a:noFill/>
            <a:miter lim="800000"/>
            <a:headEnd/>
            <a:tailEnd/>
          </a:ln>
        </p:spPr>
        <p:txBody>
          <a:bodyPr lIns="92362" tIns="46183" rIns="92362" bIns="46183" anchor="b"/>
          <a:lstStyle/>
          <a:p>
            <a:pPr algn="r" defTabSz="923713"/>
            <a:fld id="{E1C3EC2C-0B81-4111-92D3-D44502CF5161}" type="slidenum">
              <a:rPr lang="en-US" sz="1200" baseline="-25000">
                <a:solidFill>
                  <a:prstClr val="black"/>
                </a:solidFill>
              </a:rPr>
              <a:pPr algn="r" defTabSz="923713"/>
              <a:t>1</a:t>
            </a:fld>
            <a:endParaRPr lang="en-US" sz="1200" baseline="-25000" dirty="0">
              <a:solidFill>
                <a:prstClr val="black"/>
              </a:solidFill>
            </a:endParaRPr>
          </a:p>
        </p:txBody>
      </p:sp>
      <p:sp>
        <p:nvSpPr>
          <p:cNvPr id="108548" name="Notes Placeholder 7"/>
          <p:cNvSpPr>
            <a:spLocks noGrp="1"/>
          </p:cNvSpPr>
          <p:nvPr>
            <p:ph type="body" idx="1"/>
          </p:nvPr>
        </p:nvSpPr>
        <p:spPr bwMode="auto">
          <a:xfrm>
            <a:off x="686112" y="4343705"/>
            <a:ext cx="5722441" cy="4113893"/>
          </a:xfrm>
          <a:prstGeom prst="rect">
            <a:avLst/>
          </a:prstGeom>
          <a:noFill/>
        </p:spPr>
        <p:txBody>
          <a:bodyPr wrap="square" lIns="90339" tIns="45170" rIns="90339" bIns="45170" numCol="1" anchor="t" anchorCtr="0" compatLnSpc="1">
            <a:prstTxWarp prst="textNoShape">
              <a:avLst/>
            </a:prstTxWarp>
            <a:normAutofit/>
          </a:bodyPr>
          <a:lstStyle/>
          <a:p>
            <a:pPr eaLnBrk="1" hangingPunct="1">
              <a:spcBef>
                <a:spcPct val="0"/>
              </a:spcBef>
            </a:pPr>
            <a:endParaRPr lang="en-US" sz="2400" dirty="0">
              <a:latin typeface="Arial" charset="0"/>
              <a:cs typeface="Arial" charset="0"/>
            </a:endParaRPr>
          </a:p>
        </p:txBody>
      </p:sp>
      <p:sp>
        <p:nvSpPr>
          <p:cNvPr id="108549" name="Slide Image Placeholder 10"/>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5"/>
          <p:cNvSpPr>
            <a:spLocks noGrp="1" noRot="1" noChangeAspect="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6"/>
          <p:cNvSpPr>
            <a:spLocks noGrp="1"/>
          </p:cNvSpPr>
          <p:nvPr>
            <p:ph type="body" idx="1"/>
          </p:nvPr>
        </p:nvSpPr>
        <p:spPr bwMode="auto">
          <a:xfrm>
            <a:off x="686116" y="4344122"/>
            <a:ext cx="5485774"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25" tIns="43116" rIns="86225" bIns="43116"/>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xfrm>
            <a:off x="686116" y="4344122"/>
            <a:ext cx="5485774"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25" tIns="43116" rIns="86225" bIns="43116"/>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xfrm>
            <a:off x="686116" y="4344122"/>
            <a:ext cx="5485774"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25" tIns="43116" rIns="86225" bIns="43116"/>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842" y="8685071"/>
            <a:ext cx="2971592"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1" tIns="44990" rIns="89981" bIns="44990" anchor="b"/>
          <a:lstStyle>
            <a:lvl1pPr defTabSz="909638" eaLnBrk="0" hangingPunct="0">
              <a:defRPr sz="2000">
                <a:solidFill>
                  <a:schemeClr val="tx1"/>
                </a:solidFill>
                <a:latin typeface="Arial" pitchFamily="34" charset="0"/>
                <a:ea typeface="Geneva"/>
                <a:cs typeface="Geneva"/>
              </a:defRPr>
            </a:lvl1pPr>
            <a:lvl2pPr marL="742950" indent="-285750" defTabSz="909638" eaLnBrk="0" hangingPunct="0">
              <a:defRPr sz="2000">
                <a:solidFill>
                  <a:schemeClr val="tx1"/>
                </a:solidFill>
                <a:latin typeface="Arial" pitchFamily="34" charset="0"/>
                <a:ea typeface="Geneva"/>
                <a:cs typeface="Geneva"/>
              </a:defRPr>
            </a:lvl2pPr>
            <a:lvl3pPr marL="1143000" indent="-228600" defTabSz="909638" eaLnBrk="0" hangingPunct="0">
              <a:defRPr sz="2000">
                <a:solidFill>
                  <a:schemeClr val="tx1"/>
                </a:solidFill>
                <a:latin typeface="Arial" pitchFamily="34" charset="0"/>
                <a:ea typeface="Geneva"/>
                <a:cs typeface="Geneva"/>
              </a:defRPr>
            </a:lvl3pPr>
            <a:lvl4pPr marL="1600200" indent="-228600" defTabSz="909638" eaLnBrk="0" hangingPunct="0">
              <a:defRPr sz="2000">
                <a:solidFill>
                  <a:schemeClr val="tx1"/>
                </a:solidFill>
                <a:latin typeface="Arial" pitchFamily="34" charset="0"/>
                <a:ea typeface="Geneva"/>
                <a:cs typeface="Geneva"/>
              </a:defRPr>
            </a:lvl4pPr>
            <a:lvl5pPr marL="2057400" indent="-228600" defTabSz="909638" eaLnBrk="0" hangingPunct="0">
              <a:defRPr sz="2000">
                <a:solidFill>
                  <a:schemeClr val="tx1"/>
                </a:solidFill>
                <a:latin typeface="Arial" pitchFamily="34" charset="0"/>
                <a:ea typeface="Geneva"/>
                <a:cs typeface="Geneva"/>
              </a:defRPr>
            </a:lvl5pPr>
            <a:lvl6pPr marL="2514600" indent="-228600" defTabSz="909638"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defTabSz="909638"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defTabSz="909638"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defTabSz="909638" eaLnBrk="0" fontAlgn="base" hangingPunct="0">
              <a:spcBef>
                <a:spcPct val="0"/>
              </a:spcBef>
              <a:spcAft>
                <a:spcPct val="0"/>
              </a:spcAft>
              <a:defRPr sz="2000">
                <a:solidFill>
                  <a:schemeClr val="tx1"/>
                </a:solidFill>
                <a:latin typeface="Arial" pitchFamily="34" charset="0"/>
                <a:ea typeface="Geneva"/>
                <a:cs typeface="Geneva"/>
              </a:defRPr>
            </a:lvl9pPr>
          </a:lstStyle>
          <a:p>
            <a:pPr algn="r" eaLnBrk="1" hangingPunct="1"/>
            <a:fld id="{5FED5378-3FF5-47B5-8C05-A45A0ECD9EAE}" type="slidenum">
              <a:rPr lang="en-US" sz="1200">
                <a:solidFill>
                  <a:srgbClr val="000000"/>
                </a:solidFill>
              </a:rPr>
              <a:pPr algn="r" eaLnBrk="1" hangingPunct="1"/>
              <a:t>2</a:t>
            </a:fld>
            <a:endParaRPr lang="en-US" sz="1200" dirty="0">
              <a:solidFill>
                <a:srgbClr val="000000"/>
              </a:solidFill>
            </a:endParaRPr>
          </a:p>
        </p:txBody>
      </p:sp>
      <p:sp>
        <p:nvSpPr>
          <p:cNvPr id="13312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xfrm>
            <a:off x="686116" y="4344122"/>
            <a:ext cx="5485774"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25" tIns="43116" rIns="86225" bIns="43116"/>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xfrm>
            <a:off x="686115" y="4344121"/>
            <a:ext cx="5485774"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7" tIns="43120" rIns="86237" bIns="43120"/>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xfrm>
            <a:off x="686115" y="4344121"/>
            <a:ext cx="5485774"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37" tIns="43120" rIns="86237" bIns="43120"/>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xfrm>
            <a:off x="686118" y="4344116"/>
            <a:ext cx="5485774" cy="4113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4" tIns="47322" rIns="94644" bIns="47322"/>
          <a:lstStyle/>
          <a:p>
            <a:endParaRPr lang="en-US" dirty="0" smtClean="0"/>
          </a:p>
        </p:txBody>
      </p:sp>
    </p:spTree>
    <p:extLst>
      <p:ext uri="{BB962C8B-B14F-4D97-AF65-F5344CB8AC3E}">
        <p14:creationId xmlns:p14="http://schemas.microsoft.com/office/powerpoint/2010/main" val="845553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Rot="1" noChangeAspect="1" noChangeArrowheads="1" noTextEdit="1"/>
          </p:cNvSpPr>
          <p:nvPr>
            <p:ph type="sldImg"/>
          </p:nvPr>
        </p:nvSpPr>
        <p:spPr bwMode="auto">
          <a:xfrm>
            <a:off x="1144588" y="688975"/>
            <a:ext cx="4578350" cy="3433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5"/>
          <p:cNvSpPr>
            <a:spLocks noGrp="1" noChangeArrowheads="1"/>
          </p:cNvSpPr>
          <p:nvPr>
            <p:ph type="body" idx="1"/>
          </p:nvPr>
        </p:nvSpPr>
        <p:spPr bwMode="auto">
          <a:xfrm>
            <a:off x="687367" y="4350049"/>
            <a:ext cx="5495711" cy="4118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9" tIns="47402" rIns="94809" bIns="47402"/>
          <a:lstStyle/>
          <a:p>
            <a:endParaRPr lang="en-US" dirty="0" smtClean="0"/>
          </a:p>
        </p:txBody>
      </p:sp>
    </p:spTree>
    <p:extLst>
      <p:ext uri="{BB962C8B-B14F-4D97-AF65-F5344CB8AC3E}">
        <p14:creationId xmlns:p14="http://schemas.microsoft.com/office/powerpoint/2010/main" val="2174477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4294967295"/>
          </p:nvPr>
        </p:nvSpPr>
        <p:spPr bwMode="auto">
          <a:xfrm>
            <a:off x="3891880" y="8696936"/>
            <a:ext cx="2976975" cy="457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59" tIns="43281" rIns="86559" bIns="43281"/>
          <a:lstStyle>
            <a:lvl1pPr eaLnBrk="0" hangingPunct="0">
              <a:defRPr sz="2000">
                <a:solidFill>
                  <a:schemeClr val="tx1"/>
                </a:solidFill>
                <a:latin typeface="Arial" pitchFamily="34" charset="0"/>
                <a:ea typeface="Geneva"/>
                <a:cs typeface="Geneva"/>
              </a:defRPr>
            </a:lvl1pPr>
            <a:lvl2pPr marL="735120" indent="-282738" eaLnBrk="0" hangingPunct="0">
              <a:defRPr sz="2000">
                <a:solidFill>
                  <a:schemeClr val="tx1"/>
                </a:solidFill>
                <a:latin typeface="Arial" pitchFamily="34" charset="0"/>
                <a:ea typeface="Geneva"/>
                <a:cs typeface="Geneva"/>
              </a:defRPr>
            </a:lvl2pPr>
            <a:lvl3pPr marL="1130953" indent="-226192" eaLnBrk="0" hangingPunct="0">
              <a:defRPr sz="2000">
                <a:solidFill>
                  <a:schemeClr val="tx1"/>
                </a:solidFill>
                <a:latin typeface="Arial" pitchFamily="34" charset="0"/>
                <a:ea typeface="Geneva"/>
                <a:cs typeface="Geneva"/>
              </a:defRPr>
            </a:lvl3pPr>
            <a:lvl4pPr marL="1583339" indent="-226192" eaLnBrk="0" hangingPunct="0">
              <a:defRPr sz="2000">
                <a:solidFill>
                  <a:schemeClr val="tx1"/>
                </a:solidFill>
                <a:latin typeface="Arial" pitchFamily="34" charset="0"/>
                <a:ea typeface="Geneva"/>
                <a:cs typeface="Geneva"/>
              </a:defRPr>
            </a:lvl4pPr>
            <a:lvl5pPr marL="2035719" indent="-226192" eaLnBrk="0" hangingPunct="0">
              <a:defRPr sz="2000">
                <a:solidFill>
                  <a:schemeClr val="tx1"/>
                </a:solidFill>
                <a:latin typeface="Arial" pitchFamily="34" charset="0"/>
                <a:ea typeface="Geneva"/>
                <a:cs typeface="Geneva"/>
              </a:defRPr>
            </a:lvl5pPr>
            <a:lvl6pPr marL="2488102" indent="-226192" eaLnBrk="0" fontAlgn="base" hangingPunct="0">
              <a:spcBef>
                <a:spcPct val="0"/>
              </a:spcBef>
              <a:spcAft>
                <a:spcPct val="0"/>
              </a:spcAft>
              <a:defRPr sz="2000">
                <a:solidFill>
                  <a:schemeClr val="tx1"/>
                </a:solidFill>
                <a:latin typeface="Arial" pitchFamily="34" charset="0"/>
                <a:ea typeface="Geneva"/>
                <a:cs typeface="Geneva"/>
              </a:defRPr>
            </a:lvl6pPr>
            <a:lvl7pPr marL="2940485" indent="-226192" eaLnBrk="0" fontAlgn="base" hangingPunct="0">
              <a:spcBef>
                <a:spcPct val="0"/>
              </a:spcBef>
              <a:spcAft>
                <a:spcPct val="0"/>
              </a:spcAft>
              <a:defRPr sz="2000">
                <a:solidFill>
                  <a:schemeClr val="tx1"/>
                </a:solidFill>
                <a:latin typeface="Arial" pitchFamily="34" charset="0"/>
                <a:ea typeface="Geneva"/>
                <a:cs typeface="Geneva"/>
              </a:defRPr>
            </a:lvl7pPr>
            <a:lvl8pPr marL="3392863" indent="-226192" eaLnBrk="0" fontAlgn="base" hangingPunct="0">
              <a:spcBef>
                <a:spcPct val="0"/>
              </a:spcBef>
              <a:spcAft>
                <a:spcPct val="0"/>
              </a:spcAft>
              <a:defRPr sz="2000">
                <a:solidFill>
                  <a:schemeClr val="tx1"/>
                </a:solidFill>
                <a:latin typeface="Arial" pitchFamily="34" charset="0"/>
                <a:ea typeface="Geneva"/>
                <a:cs typeface="Geneva"/>
              </a:defRPr>
            </a:lvl8pPr>
            <a:lvl9pPr marL="3845246" indent="-226192" eaLnBrk="0" fontAlgn="base" hangingPunct="0">
              <a:spcBef>
                <a:spcPct val="0"/>
              </a:spcBef>
              <a:spcAft>
                <a:spcPct val="0"/>
              </a:spcAft>
              <a:defRPr sz="2000">
                <a:solidFill>
                  <a:schemeClr val="tx1"/>
                </a:solidFill>
                <a:latin typeface="Arial" pitchFamily="34" charset="0"/>
                <a:ea typeface="Geneva"/>
                <a:cs typeface="Geneva"/>
              </a:defRPr>
            </a:lvl9pPr>
          </a:lstStyle>
          <a:p>
            <a:pPr eaLnBrk="1" hangingPunct="1"/>
            <a:fld id="{51455C63-1E9F-4F97-81CB-1DFCFE6A8116}" type="slidenum">
              <a:rPr lang="en-US">
                <a:solidFill>
                  <a:srgbClr val="000000"/>
                </a:solidFill>
              </a:rPr>
              <a:pPr eaLnBrk="1" hangingPunct="1"/>
              <a:t>51</a:t>
            </a:fld>
            <a:endParaRPr lang="en-US" dirty="0">
              <a:solidFill>
                <a:srgbClr val="000000"/>
              </a:solidFill>
            </a:endParaRPr>
          </a:p>
        </p:txBody>
      </p:sp>
      <p:sp>
        <p:nvSpPr>
          <p:cNvPr id="154627" name="Rectangle 7"/>
          <p:cNvSpPr txBox="1">
            <a:spLocks noGrp="1" noChangeArrowheads="1"/>
          </p:cNvSpPr>
          <p:nvPr/>
        </p:nvSpPr>
        <p:spPr bwMode="auto">
          <a:xfrm>
            <a:off x="3895019" y="8698513"/>
            <a:ext cx="2975406" cy="45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4" tIns="45999" rIns="91994" bIns="45999" anchor="b"/>
          <a:lstStyle>
            <a:lvl1pPr defTabSz="928688" eaLnBrk="0" hangingPunct="0">
              <a:defRPr sz="2000">
                <a:solidFill>
                  <a:schemeClr val="tx1"/>
                </a:solidFill>
                <a:latin typeface="Arial" pitchFamily="34" charset="0"/>
                <a:ea typeface="Geneva"/>
                <a:cs typeface="Geneva"/>
              </a:defRPr>
            </a:lvl1pPr>
            <a:lvl2pPr marL="742950" indent="-285750" defTabSz="928688" eaLnBrk="0" hangingPunct="0">
              <a:defRPr sz="2000">
                <a:solidFill>
                  <a:schemeClr val="tx1"/>
                </a:solidFill>
                <a:latin typeface="Arial" pitchFamily="34" charset="0"/>
                <a:ea typeface="Geneva"/>
                <a:cs typeface="Geneva"/>
              </a:defRPr>
            </a:lvl2pPr>
            <a:lvl3pPr marL="1143000" indent="-228600" defTabSz="928688" eaLnBrk="0" hangingPunct="0">
              <a:defRPr sz="2000">
                <a:solidFill>
                  <a:schemeClr val="tx1"/>
                </a:solidFill>
                <a:latin typeface="Arial" pitchFamily="34" charset="0"/>
                <a:ea typeface="Geneva"/>
                <a:cs typeface="Geneva"/>
              </a:defRPr>
            </a:lvl3pPr>
            <a:lvl4pPr marL="1600200" indent="-228600" defTabSz="928688" eaLnBrk="0" hangingPunct="0">
              <a:defRPr sz="2000">
                <a:solidFill>
                  <a:schemeClr val="tx1"/>
                </a:solidFill>
                <a:latin typeface="Arial" pitchFamily="34" charset="0"/>
                <a:ea typeface="Geneva"/>
                <a:cs typeface="Geneva"/>
              </a:defRPr>
            </a:lvl4pPr>
            <a:lvl5pPr marL="2057400" indent="-228600" defTabSz="928688" eaLnBrk="0" hangingPunct="0">
              <a:defRPr sz="2000">
                <a:solidFill>
                  <a:schemeClr val="tx1"/>
                </a:solidFill>
                <a:latin typeface="Arial" pitchFamily="34" charset="0"/>
                <a:ea typeface="Geneva"/>
                <a:cs typeface="Geneva"/>
              </a:defRPr>
            </a:lvl5pPr>
            <a:lvl6pPr marL="2514600" indent="-228600" defTabSz="928688"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defTabSz="928688"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defTabSz="928688"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defTabSz="928688" eaLnBrk="0" fontAlgn="base" hangingPunct="0">
              <a:spcBef>
                <a:spcPct val="0"/>
              </a:spcBef>
              <a:spcAft>
                <a:spcPct val="0"/>
              </a:spcAft>
              <a:defRPr sz="2000">
                <a:solidFill>
                  <a:schemeClr val="tx1"/>
                </a:solidFill>
                <a:latin typeface="Arial" pitchFamily="34" charset="0"/>
                <a:ea typeface="Geneva"/>
                <a:cs typeface="Geneva"/>
              </a:defRPr>
            </a:lvl9pPr>
          </a:lstStyle>
          <a:p>
            <a:pPr algn="r" eaLnBrk="1" hangingPunct="1"/>
            <a:fld id="{AB10A3E6-5B99-47E3-A398-F476AC40056D}" type="slidenum">
              <a:rPr lang="en-US" sz="1000" baseline="-25000">
                <a:solidFill>
                  <a:srgbClr val="000000"/>
                </a:solidFill>
                <a:latin typeface="Calibri" pitchFamily="34" charset="0"/>
              </a:rPr>
              <a:pPr algn="r" eaLnBrk="1" hangingPunct="1"/>
              <a:t>51</a:t>
            </a:fld>
            <a:endParaRPr lang="en-US" sz="1000" baseline="-25000" dirty="0">
              <a:solidFill>
                <a:srgbClr val="000000"/>
              </a:solidFill>
              <a:latin typeface="Calibri" pitchFamily="34" charset="0"/>
            </a:endParaRPr>
          </a:p>
        </p:txBody>
      </p:sp>
      <p:sp>
        <p:nvSpPr>
          <p:cNvPr id="154628" name="Slide Image Placeholder 6"/>
          <p:cNvSpPr>
            <a:spLocks noGrp="1" noRot="1" noChangeAspect="1" noTextEdit="1"/>
          </p:cNvSpPr>
          <p:nvPr>
            <p:ph type="sldImg"/>
          </p:nvPr>
        </p:nvSpPr>
        <p:spPr bwMode="auto">
          <a:xfrm>
            <a:off x="1144588" y="687388"/>
            <a:ext cx="4578350" cy="3433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9" name="Notes Placeholder 7"/>
          <p:cNvSpPr>
            <a:spLocks noGrp="1"/>
          </p:cNvSpPr>
          <p:nvPr>
            <p:ph type="body" idx="1"/>
          </p:nvPr>
        </p:nvSpPr>
        <p:spPr bwMode="auto">
          <a:xfrm>
            <a:off x="687366" y="4350049"/>
            <a:ext cx="5495711" cy="4118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59" tIns="43281" rIns="86559" bIns="43281"/>
          <a:lstStyle/>
          <a:p>
            <a:endParaRPr lang="en-US" dirty="0" smtClean="0"/>
          </a:p>
        </p:txBody>
      </p:sp>
    </p:spTree>
    <p:extLst>
      <p:ext uri="{BB962C8B-B14F-4D97-AF65-F5344CB8AC3E}">
        <p14:creationId xmlns:p14="http://schemas.microsoft.com/office/powerpoint/2010/main" val="396072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xfrm>
            <a:off x="686118" y="4344116"/>
            <a:ext cx="5485774" cy="4113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4" tIns="47322" rIns="94644" bIns="47322"/>
          <a:lstStyle/>
          <a:p>
            <a:endParaRPr lang="en-US" dirty="0" smtClean="0"/>
          </a:p>
        </p:txBody>
      </p:sp>
    </p:spTree>
    <p:extLst>
      <p:ext uri="{BB962C8B-B14F-4D97-AF65-F5344CB8AC3E}">
        <p14:creationId xmlns:p14="http://schemas.microsoft.com/office/powerpoint/2010/main" val="84555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xfrm>
            <a:off x="686118" y="4344116"/>
            <a:ext cx="5485774" cy="4113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4" tIns="47322" rIns="94644" bIns="47322"/>
          <a:lstStyle/>
          <a:p>
            <a:endParaRPr lang="en-US" dirty="0" smtClean="0"/>
          </a:p>
        </p:txBody>
      </p:sp>
    </p:spTree>
    <p:extLst>
      <p:ext uri="{BB962C8B-B14F-4D97-AF65-F5344CB8AC3E}">
        <p14:creationId xmlns:p14="http://schemas.microsoft.com/office/powerpoint/2010/main" val="84555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xfrm>
            <a:off x="686118" y="4344116"/>
            <a:ext cx="5485774" cy="4113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4" tIns="47322" rIns="94644" bIns="47322"/>
          <a:lstStyle/>
          <a:p>
            <a:endParaRPr lang="en-US" dirty="0" smtClean="0"/>
          </a:p>
        </p:txBody>
      </p:sp>
    </p:spTree>
    <p:extLst>
      <p:ext uri="{BB962C8B-B14F-4D97-AF65-F5344CB8AC3E}">
        <p14:creationId xmlns:p14="http://schemas.microsoft.com/office/powerpoint/2010/main" val="84555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xfrm>
            <a:off x="686123" y="4344114"/>
            <a:ext cx="5485773" cy="41130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9" tIns="47328" rIns="94659" bIns="47328"/>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4588" y="688975"/>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xfrm>
            <a:off x="686123" y="4344118"/>
            <a:ext cx="5485773" cy="41146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1" tIns="43211" rIns="86421" bIns="43211"/>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298141" y="5257800"/>
            <a:ext cx="3500718" cy="365125"/>
          </a:xfrm>
          <a:prstGeom prst="rect">
            <a:avLst/>
          </a:prstGeom>
        </p:spPr>
        <p:txBody>
          <a:bodyPr/>
          <a:lstStyle>
            <a:lvl1pPr algn="r">
              <a:defRPr sz="1600">
                <a:solidFill>
                  <a:srgbClr val="5A5A5A"/>
                </a:solidFill>
                <a:latin typeface="Arial" panose="020B0604020202020204" pitchFamily="34" charset="0"/>
                <a:cs typeface="Arial" panose="020B0604020202020204" pitchFamily="34" charset="0"/>
              </a:defRPr>
            </a:lvl1pPr>
          </a:lstStyle>
          <a:p>
            <a:r>
              <a:rPr lang="en-US" dirty="0" smtClean="0"/>
              <a:t>Date</a:t>
            </a:r>
            <a:endParaRPr lang="en-US" dirty="0"/>
          </a:p>
        </p:txBody>
      </p:sp>
      <p:sp>
        <p:nvSpPr>
          <p:cNvPr id="8" name="Title 1"/>
          <p:cNvSpPr>
            <a:spLocks noGrp="1"/>
          </p:cNvSpPr>
          <p:nvPr>
            <p:ph type="ctrTitle" hasCustomPrompt="1"/>
          </p:nvPr>
        </p:nvSpPr>
        <p:spPr>
          <a:xfrm>
            <a:off x="206375" y="739588"/>
            <a:ext cx="8758237" cy="1039905"/>
          </a:xfrm>
        </p:spPr>
        <p:txBody>
          <a:bodyPr lIns="45720" rIns="45720" anchor="ctr"/>
          <a:lstStyle>
            <a:lvl1pPr algn="l">
              <a:defRPr/>
            </a:lvl1pPr>
          </a:lstStyle>
          <a:p>
            <a:r>
              <a:rPr lang="en-US" dirty="0" smtClean="0"/>
              <a:t>Click to edit</a:t>
            </a:r>
            <a:br>
              <a:rPr lang="en-US" dirty="0" smtClean="0"/>
            </a:br>
            <a:r>
              <a:rPr lang="en-US" dirty="0" smtClean="0"/>
              <a:t>Master title style</a:t>
            </a:r>
            <a:endParaRPr lang="en-US" dirty="0"/>
          </a:p>
        </p:txBody>
      </p:sp>
      <p:sp>
        <p:nvSpPr>
          <p:cNvPr id="9" name="Subtitle 2"/>
          <p:cNvSpPr>
            <a:spLocks noGrp="1"/>
          </p:cNvSpPr>
          <p:nvPr>
            <p:ph type="subTitle" idx="1"/>
          </p:nvPr>
        </p:nvSpPr>
        <p:spPr>
          <a:xfrm>
            <a:off x="206376" y="2424951"/>
            <a:ext cx="5037977" cy="1824319"/>
          </a:xfrm>
        </p:spPr>
        <p:txBody>
          <a:bodyPr/>
          <a:lstStyle>
            <a:lvl1pPr marL="0" indent="0" algn="l">
              <a:buNone/>
              <a:defRPr>
                <a:solidFill>
                  <a:srgbClr val="5A5A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0" name="Straight Connector 9"/>
          <p:cNvCxnSpPr/>
          <p:nvPr userDrawn="1"/>
        </p:nvCxnSpPr>
        <p:spPr>
          <a:xfrm>
            <a:off x="0" y="493059"/>
            <a:ext cx="7799294" cy="0"/>
          </a:xfrm>
          <a:prstGeom prst="line">
            <a:avLst/>
          </a:prstGeom>
          <a:ln w="28575">
            <a:solidFill>
              <a:srgbClr val="15673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344706" y="2026022"/>
            <a:ext cx="7799294" cy="0"/>
          </a:xfrm>
          <a:prstGeom prst="line">
            <a:avLst/>
          </a:prstGeom>
          <a:ln w="28575">
            <a:solidFill>
              <a:srgbClr val="1567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a:t>
            </a:fld>
            <a:endParaRPr lang="en-US" dirty="0"/>
          </a:p>
        </p:txBody>
      </p:sp>
    </p:spTree>
    <p:extLst>
      <p:ext uri="{BB962C8B-B14F-4D97-AF65-F5344CB8AC3E}">
        <p14:creationId xmlns:p14="http://schemas.microsoft.com/office/powerpoint/2010/main" val="20794721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916A669A-6C13-4B71-95CA-84A2A1917CCE}" type="slidenum">
              <a:rPr lang="en-US"/>
              <a:pPr>
                <a:defRPr/>
              </a:pPr>
              <a:t>‹#›</a:t>
            </a:fld>
            <a:endParaRPr lang="en-US" dirty="0"/>
          </a:p>
        </p:txBody>
      </p:sp>
    </p:spTree>
    <p:extLst>
      <p:ext uri="{BB962C8B-B14F-4D97-AF65-F5344CB8AC3E}">
        <p14:creationId xmlns:p14="http://schemas.microsoft.com/office/powerpoint/2010/main" val="33718726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Divi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6375" y="1994647"/>
            <a:ext cx="8758237" cy="1039905"/>
          </a:xfrm>
        </p:spPr>
        <p:txBody>
          <a:bodyPr lIns="45720" rIns="45720" anchor="ctr"/>
          <a:lstStyle>
            <a:lvl1pPr algn="ctr">
              <a:defRPr/>
            </a:lvl1pPr>
          </a:lstStyle>
          <a:p>
            <a:r>
              <a:rPr lang="en-US" dirty="0" smtClean="0"/>
              <a:t>Click to edit</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06376" y="3680011"/>
            <a:ext cx="8758238" cy="523220"/>
          </a:xfrm>
        </p:spPr>
        <p:txBody>
          <a:bodyPr/>
          <a:lstStyle>
            <a:lvl1pPr marL="0" indent="0" algn="ctr">
              <a:buNone/>
              <a:defRPr>
                <a:solidFill>
                  <a:srgbClr val="5A5A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4" name="Straight Connector 3"/>
          <p:cNvCxnSpPr/>
          <p:nvPr userDrawn="1"/>
        </p:nvCxnSpPr>
        <p:spPr>
          <a:xfrm>
            <a:off x="0" y="1748118"/>
            <a:ext cx="7799294" cy="0"/>
          </a:xfrm>
          <a:prstGeom prst="line">
            <a:avLst/>
          </a:prstGeom>
          <a:ln w="28575">
            <a:solidFill>
              <a:srgbClr val="15673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344706" y="3281081"/>
            <a:ext cx="7799294" cy="0"/>
          </a:xfrm>
          <a:prstGeom prst="line">
            <a:avLst/>
          </a:prstGeom>
          <a:ln w="28575">
            <a:solidFill>
              <a:srgbClr val="1567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a:t>
            </a:fld>
            <a:endParaRPr lang="en-US" dirty="0"/>
          </a:p>
        </p:txBody>
      </p:sp>
      <p:sp>
        <p:nvSpPr>
          <p:cNvPr id="4" name="Text Placeholder 3"/>
          <p:cNvSpPr>
            <a:spLocks noGrp="1"/>
          </p:cNvSpPr>
          <p:nvPr>
            <p:ph type="body" sz="quarter" idx="10"/>
          </p:nvPr>
        </p:nvSpPr>
        <p:spPr>
          <a:xfrm>
            <a:off x="191135" y="830262"/>
            <a:ext cx="8758238" cy="19205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a:t>
            </a:fld>
            <a:endParaRPr lang="en-US" dirty="0"/>
          </a:p>
        </p:txBody>
      </p:sp>
      <p:sp>
        <p:nvSpPr>
          <p:cNvPr id="4" name="Text Placeholder 3"/>
          <p:cNvSpPr>
            <a:spLocks noGrp="1"/>
          </p:cNvSpPr>
          <p:nvPr>
            <p:ph type="body" sz="quarter" idx="10"/>
          </p:nvPr>
        </p:nvSpPr>
        <p:spPr>
          <a:xfrm>
            <a:off x="191135" y="830262"/>
            <a:ext cx="8758238" cy="19205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hart Placeholder 7"/>
          <p:cNvSpPr>
            <a:spLocks noGrp="1"/>
          </p:cNvSpPr>
          <p:nvPr>
            <p:ph type="chart" sz="quarter" idx="11"/>
          </p:nvPr>
        </p:nvSpPr>
        <p:spPr>
          <a:xfrm>
            <a:off x="206375" y="2903538"/>
            <a:ext cx="8758238" cy="523220"/>
          </a:xfrm>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23657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6374" y="827088"/>
            <a:ext cx="4258049" cy="556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6471" y="827088"/>
            <a:ext cx="4213411" cy="556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6924674" y="6558754"/>
            <a:ext cx="2133600" cy="365125"/>
          </a:xfrm>
          <a:prstGeom prst="rect">
            <a:avLst/>
          </a:prstGeom>
        </p:spPr>
        <p:txBody>
          <a:bodyPr vert="horz" lIns="91440" tIns="45720" rIns="91440" bIns="45720" rtlCol="0" anchor="ctr"/>
          <a:lstStyle>
            <a:lvl1pPr algn="r">
              <a:defRPr sz="1200" b="1">
                <a:solidFill>
                  <a:srgbClr val="4FB94A"/>
                </a:solidFill>
                <a:latin typeface="Arial" panose="020B0604020202020204" pitchFamily="34" charset="0"/>
                <a:cs typeface="Arial" panose="020B0604020202020204" pitchFamily="34" charset="0"/>
              </a:defRPr>
            </a:lvl1pPr>
          </a:lstStyle>
          <a:p>
            <a:fld id="{A46024A4-28B0-48D7-8D33-87632165390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4"/>
          </p:nvPr>
        </p:nvSpPr>
        <p:spPr>
          <a:xfrm>
            <a:off x="6924674" y="6558754"/>
            <a:ext cx="2133600" cy="365125"/>
          </a:xfrm>
          <a:prstGeom prst="rect">
            <a:avLst/>
          </a:prstGeom>
        </p:spPr>
        <p:txBody>
          <a:bodyPr vert="horz" lIns="91440" tIns="45720" rIns="91440" bIns="45720" rtlCol="0" anchor="ctr"/>
          <a:lstStyle>
            <a:lvl1pPr algn="r">
              <a:defRPr sz="1200" b="1">
                <a:solidFill>
                  <a:srgbClr val="4FB94A"/>
                </a:solidFill>
                <a:latin typeface="Arial" panose="020B0604020202020204" pitchFamily="34" charset="0"/>
                <a:cs typeface="Arial" panose="020B0604020202020204" pitchFamily="34" charset="0"/>
              </a:defRPr>
            </a:lvl1pPr>
          </a:lstStyle>
          <a:p>
            <a:fld id="{A46024A4-28B0-48D7-8D33-87632165390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924674" y="6558754"/>
            <a:ext cx="2133600" cy="365125"/>
          </a:xfrm>
          <a:prstGeom prst="rect">
            <a:avLst/>
          </a:prstGeom>
        </p:spPr>
        <p:txBody>
          <a:bodyPr vert="horz" lIns="91440" tIns="45720" rIns="91440" bIns="45720" rtlCol="0" anchor="ctr"/>
          <a:lstStyle>
            <a:lvl1pPr algn="r">
              <a:defRPr sz="1200" b="1">
                <a:solidFill>
                  <a:srgbClr val="4FB94A"/>
                </a:solidFill>
                <a:latin typeface="Arial" panose="020B0604020202020204" pitchFamily="34" charset="0"/>
                <a:cs typeface="Arial" panose="020B0604020202020204" pitchFamily="34" charset="0"/>
              </a:defRPr>
            </a:lvl1pPr>
          </a:lstStyle>
          <a:p>
            <a:fld id="{A46024A4-28B0-48D7-8D33-87632165390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Righ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6374" y="827088"/>
            <a:ext cx="4258049" cy="556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6924674" y="6558754"/>
            <a:ext cx="2133600" cy="365125"/>
          </a:xfrm>
          <a:prstGeom prst="rect">
            <a:avLst/>
          </a:prstGeom>
        </p:spPr>
        <p:txBody>
          <a:bodyPr vert="horz" lIns="91440" tIns="45720" rIns="91440" bIns="45720" rtlCol="0" anchor="ctr"/>
          <a:lstStyle>
            <a:lvl1pPr algn="r">
              <a:defRPr sz="1200" b="1">
                <a:solidFill>
                  <a:srgbClr val="4FB94A"/>
                </a:solidFill>
                <a:latin typeface="Arial" panose="020B0604020202020204" pitchFamily="34" charset="0"/>
                <a:cs typeface="Arial" panose="020B0604020202020204" pitchFamily="34" charset="0"/>
              </a:defRPr>
            </a:lvl1pPr>
          </a:lstStyle>
          <a:p>
            <a:fld id="{A46024A4-28B0-48D7-8D33-876321653906}" type="slidenum">
              <a:rPr lang="en-US" smtClean="0"/>
              <a:pPr/>
              <a:t>‹#›</a:t>
            </a:fld>
            <a:endParaRPr lang="en-US" dirty="0"/>
          </a:p>
        </p:txBody>
      </p:sp>
      <p:sp>
        <p:nvSpPr>
          <p:cNvPr id="8" name="Chart Placeholder 7"/>
          <p:cNvSpPr>
            <a:spLocks noGrp="1"/>
          </p:cNvSpPr>
          <p:nvPr>
            <p:ph type="chart" sz="quarter" idx="10"/>
          </p:nvPr>
        </p:nvSpPr>
        <p:spPr>
          <a:xfrm>
            <a:off x="4571999" y="827088"/>
            <a:ext cx="4392614" cy="5561012"/>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330776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06657" y="827088"/>
            <a:ext cx="4258049" cy="5561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6924674" y="6558754"/>
            <a:ext cx="2133600" cy="365125"/>
          </a:xfrm>
          <a:prstGeom prst="rect">
            <a:avLst/>
          </a:prstGeom>
        </p:spPr>
        <p:txBody>
          <a:bodyPr vert="horz" lIns="91440" tIns="45720" rIns="91440" bIns="45720" rtlCol="0" anchor="ctr"/>
          <a:lstStyle>
            <a:lvl1pPr algn="r">
              <a:defRPr sz="1200" b="1">
                <a:solidFill>
                  <a:srgbClr val="4FB94A"/>
                </a:solidFill>
                <a:latin typeface="Arial" panose="020B0604020202020204" pitchFamily="34" charset="0"/>
                <a:cs typeface="Arial" panose="020B0604020202020204" pitchFamily="34" charset="0"/>
              </a:defRPr>
            </a:lvl1pPr>
          </a:lstStyle>
          <a:p>
            <a:fld id="{A46024A4-28B0-48D7-8D33-876321653906}" type="slidenum">
              <a:rPr lang="en-US" smtClean="0"/>
              <a:pPr/>
              <a:t>‹#›</a:t>
            </a:fld>
            <a:endParaRPr lang="en-US" dirty="0"/>
          </a:p>
        </p:txBody>
      </p:sp>
      <p:sp>
        <p:nvSpPr>
          <p:cNvPr id="8" name="Chart Placeholder 7"/>
          <p:cNvSpPr>
            <a:spLocks noGrp="1"/>
          </p:cNvSpPr>
          <p:nvPr>
            <p:ph type="chart" sz="quarter" idx="10"/>
          </p:nvPr>
        </p:nvSpPr>
        <p:spPr>
          <a:xfrm>
            <a:off x="215153" y="827088"/>
            <a:ext cx="4356847" cy="5561012"/>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3964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 y="152400"/>
            <a:ext cx="8839946"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t>Click to edit Master title style</a:t>
            </a:r>
            <a:endParaRPr lang="en-US" dirty="0"/>
          </a:p>
        </p:txBody>
      </p:sp>
      <p:sp>
        <p:nvSpPr>
          <p:cNvPr id="3" name="Text Placeholder 2"/>
          <p:cNvSpPr>
            <a:spLocks noGrp="1"/>
          </p:cNvSpPr>
          <p:nvPr>
            <p:ph type="body" idx="1"/>
          </p:nvPr>
        </p:nvSpPr>
        <p:spPr>
          <a:xfrm>
            <a:off x="192740" y="815788"/>
            <a:ext cx="8763000" cy="1915909"/>
          </a:xfrm>
          <a:prstGeom prst="rect">
            <a:avLst/>
          </a:prstGeom>
        </p:spPr>
        <p:txBody>
          <a:bodyPr vert="horz" wrap="square" lIns="45720" tIns="45720" rIns="4572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Line 10"/>
          <p:cNvSpPr>
            <a:spLocks noChangeShapeType="1"/>
          </p:cNvSpPr>
          <p:nvPr/>
        </p:nvSpPr>
        <p:spPr bwMode="auto">
          <a:xfrm>
            <a:off x="192741" y="708208"/>
            <a:ext cx="8762999" cy="0"/>
          </a:xfrm>
          <a:prstGeom prst="line">
            <a:avLst/>
          </a:prstGeom>
          <a:noFill/>
          <a:ln w="19050">
            <a:solidFill>
              <a:srgbClr val="4FB94A"/>
            </a:solidFill>
            <a:round/>
            <a:headEnd/>
            <a:tailEnd/>
          </a:ln>
          <a:effectLst/>
        </p:spPr>
        <p:txBody>
          <a:bodyPr/>
          <a:lstStyle/>
          <a:p>
            <a:endParaRPr lang="en-US" dirty="0"/>
          </a:p>
        </p:txBody>
      </p:sp>
      <p:sp>
        <p:nvSpPr>
          <p:cNvPr id="4" name="Slide Number Placeholder 3"/>
          <p:cNvSpPr>
            <a:spLocks noGrp="1"/>
          </p:cNvSpPr>
          <p:nvPr>
            <p:ph type="sldNum" sz="quarter" idx="4"/>
          </p:nvPr>
        </p:nvSpPr>
        <p:spPr>
          <a:xfrm>
            <a:off x="6924674" y="6558754"/>
            <a:ext cx="2133600" cy="365125"/>
          </a:xfrm>
          <a:prstGeom prst="rect">
            <a:avLst/>
          </a:prstGeom>
        </p:spPr>
        <p:txBody>
          <a:bodyPr vert="horz" lIns="91440" tIns="45720" rIns="91440" bIns="45720" rtlCol="0" anchor="ctr"/>
          <a:lstStyle>
            <a:lvl1pPr algn="r">
              <a:defRPr sz="1200" b="1">
                <a:solidFill>
                  <a:srgbClr val="4FB94A"/>
                </a:solidFill>
                <a:latin typeface="Arial" panose="020B0604020202020204" pitchFamily="34" charset="0"/>
                <a:cs typeface="Arial" panose="020B0604020202020204" pitchFamily="34" charset="0"/>
              </a:defRPr>
            </a:lvl1pPr>
          </a:lstStyle>
          <a:p>
            <a:fld id="{A46024A4-28B0-48D7-8D33-87632165390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5" r:id="rId4"/>
    <p:sldLayoutId id="2147483652" r:id="rId5"/>
    <p:sldLayoutId id="2147483654" r:id="rId6"/>
    <p:sldLayoutId id="2147483655" r:id="rId7"/>
    <p:sldLayoutId id="2147483671" r:id="rId8"/>
    <p:sldLayoutId id="2147483672" r:id="rId9"/>
    <p:sldLayoutId id="2147483673" r:id="rId10"/>
    <p:sldLayoutId id="2147483676" r:id="rId11"/>
  </p:sldLayoutIdLst>
  <p:txStyles>
    <p:titleStyle>
      <a:lvl1pPr marL="0" indent="0" algn="l" defTabSz="914400" rtl="0" eaLnBrk="0" fontAlgn="base" latinLnBrk="0" hangingPunct="0">
        <a:spcBef>
          <a:spcPct val="0"/>
        </a:spcBef>
        <a:spcAft>
          <a:spcPct val="0"/>
        </a:spcAft>
        <a:buNone/>
        <a:defRPr lang="en-US" sz="2800" b="1" kern="1200" dirty="0" smtClean="0">
          <a:solidFill>
            <a:srgbClr val="156736"/>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spcBef>
          <a:spcPts val="0"/>
        </a:spcBef>
        <a:spcAft>
          <a:spcPts val="400"/>
        </a:spcAft>
        <a:buFontTx/>
        <a:buBlip>
          <a:blip r:embed="rId14"/>
        </a:buBlip>
        <a:defRPr sz="2800" kern="1200">
          <a:solidFill>
            <a:schemeClr val="tx1"/>
          </a:solidFill>
          <a:latin typeface="Times New Roman" pitchFamily="18" charset="0"/>
          <a:ea typeface="+mn-ea"/>
          <a:cs typeface="Times New Roman" pitchFamily="18" charset="0"/>
        </a:defRPr>
      </a:lvl1pPr>
      <a:lvl2pPr marL="573088" indent="-231775" algn="l" defTabSz="914400" rtl="0" eaLnBrk="1" latinLnBrk="0" hangingPunct="1">
        <a:spcBef>
          <a:spcPts val="0"/>
        </a:spcBef>
        <a:spcAft>
          <a:spcPts val="400"/>
        </a:spcAft>
        <a:buFontTx/>
        <a:buBlip>
          <a:blip r:embed="rId14"/>
        </a:buBlip>
        <a:defRPr sz="2400" kern="1200">
          <a:solidFill>
            <a:schemeClr val="tx1"/>
          </a:solidFill>
          <a:latin typeface="Times New Roman" pitchFamily="18" charset="0"/>
          <a:ea typeface="+mn-ea"/>
          <a:cs typeface="Times New Roman" pitchFamily="18" charset="0"/>
        </a:defRPr>
      </a:lvl2pPr>
      <a:lvl3pPr marL="798513" indent="-171450" algn="l" defTabSz="914400" rtl="0" eaLnBrk="1" latinLnBrk="0" hangingPunct="1">
        <a:spcBef>
          <a:spcPts val="0"/>
        </a:spcBef>
        <a:spcAft>
          <a:spcPts val="400"/>
        </a:spcAft>
        <a:buFontTx/>
        <a:buBlip>
          <a:blip r:embed="rId14"/>
        </a:buBlip>
        <a:tabLst/>
        <a:defRPr sz="2000" kern="1200">
          <a:solidFill>
            <a:schemeClr val="tx1"/>
          </a:solidFill>
          <a:latin typeface="Times New Roman" pitchFamily="18" charset="0"/>
          <a:ea typeface="+mn-ea"/>
          <a:cs typeface="Times New Roman" pitchFamily="18" charset="0"/>
        </a:defRPr>
      </a:lvl3pPr>
      <a:lvl4pPr marL="1084263" indent="-169863" algn="l" defTabSz="914400" rtl="0" eaLnBrk="1" latinLnBrk="0" hangingPunct="1">
        <a:spcBef>
          <a:spcPts val="0"/>
        </a:spcBef>
        <a:spcAft>
          <a:spcPts val="300"/>
        </a:spcAft>
        <a:buFontTx/>
        <a:buBlip>
          <a:blip r:embed="rId14"/>
        </a:buBlip>
        <a:defRPr sz="1800" kern="1200">
          <a:solidFill>
            <a:schemeClr val="tx1"/>
          </a:solidFill>
          <a:latin typeface="Times New Roman" pitchFamily="18" charset="0"/>
          <a:ea typeface="+mn-ea"/>
          <a:cs typeface="Times New Roman" pitchFamily="18" charset="0"/>
        </a:defRPr>
      </a:lvl4pPr>
      <a:lvl5pPr marL="1317625" indent="-169863" algn="l" defTabSz="914400" rtl="0" eaLnBrk="1" latinLnBrk="0" hangingPunct="1">
        <a:spcBef>
          <a:spcPts val="0"/>
        </a:spcBef>
        <a:buFontTx/>
        <a:buBlip>
          <a:blip r:embed="rId14"/>
        </a:buBlip>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wm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wmf"/><Relationship Id="rId2" Type="http://schemas.openxmlformats.org/officeDocument/2006/relationships/image" Target="../media/image9.emf"/><Relationship Id="rId16" Type="http://schemas.openxmlformats.org/officeDocument/2006/relationships/comments" Target="../comments/comment1.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20.jpg"/><Relationship Id="rId10" Type="http://schemas.openxmlformats.org/officeDocument/2006/relationships/hyperlink" Target="http://www.utahpodiatry.org/corporate-partners/pica/" TargetMode="External"/><Relationship Id="rId4" Type="http://schemas.openxmlformats.org/officeDocument/2006/relationships/image" Target="../media/image11.png"/><Relationship Id="rId9" Type="http://schemas.openxmlformats.org/officeDocument/2006/relationships/image" Target="../media/image16.emf"/><Relationship Id="rId1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chart" Target="../charts/char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9.xml"/><Relationship Id="rId5" Type="http://schemas.openxmlformats.org/officeDocument/2006/relationships/notesSlide" Target="../notesSlides/notesSlide17.xml"/><Relationship Id="rId10" Type="http://schemas.openxmlformats.org/officeDocument/2006/relationships/chart" Target="../charts/chart11.xml"/><Relationship Id="rId4" Type="http://schemas.openxmlformats.org/officeDocument/2006/relationships/slideLayout" Target="../slideLayouts/slideLayout6.xml"/><Relationship Id="rId9" Type="http://schemas.openxmlformats.org/officeDocument/2006/relationships/hyperlink" Target="http://www.proassurance.com/investorrelations/supplemental.aspx"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chart" Target="../charts/chart12.xml"/><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chart" Target="../charts/chart13.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2.jpeg"/><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15.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ved=0CAcQjRxqFQoTCM7zibexjcgCFYYbkgoduEQLHw&amp;url=http%3A%2F%2Fwww.chicagonow.com%2Flife-organized%2F2012%2F10%2Ffind-the-right-balance-for-life-that-is%2F&amp;bvm=bv.103388427,d.aWw&amp;psig=AFQjCNH62MWNuG3lR-8rOUoppZx8novwZA&amp;ust=1443105588677180"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cad=rja&amp;uact=8&amp;ved=0CAcQjRxqFQoTCM7zibexjcgCFYYbkgoduEQLHw&amp;url=http%3A%2F%2Fwww.chicagonow.com%2Flife-organized%2F2012%2F10%2Ffind-the-right-balance-for-life-that-is%2F&amp;bvm=bv.103388427,d.aWw&amp;psig=AFQjCNH62MWNuG3lR-8rOUoppZx8novwZA&amp;ust=1443105588677180"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m/url?sa=i&amp;rct=j&amp;q=&amp;esrc=s&amp;source=images&amp;cd=&amp;cad=rja&amp;uact=8&amp;ved=0CAcQjRxqFQoTCMryy-XAi8gCFYoFkgodW4QHfA&amp;url=http://www.proassurance.com/mobile/treated_fairly.aspx&amp;psig=AFQjCNHO0OhnVIRnL-v7Hvpby3bA6b0pzQ&amp;ust=1443040988655865"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dt" sz="quarter" idx="10"/>
          </p:nvPr>
        </p:nvSpPr>
        <p:spPr>
          <a:xfrm>
            <a:off x="369888" y="4956175"/>
            <a:ext cx="2452826" cy="464502"/>
          </a:xfrm>
        </p:spPr>
        <p:txBody>
          <a:bodyPr/>
          <a:lstStyle/>
          <a:p>
            <a:pPr algn="l"/>
            <a:r>
              <a:rPr lang="en-US" dirty="0" smtClean="0"/>
              <a:t>September </a:t>
            </a:r>
            <a:r>
              <a:rPr lang="en-US" dirty="0" smtClean="0"/>
              <a:t>24</a:t>
            </a:r>
            <a:r>
              <a:rPr lang="en-US" dirty="0" smtClean="0"/>
              <a:t>, </a:t>
            </a:r>
            <a:r>
              <a:rPr lang="en-US" dirty="0" smtClean="0"/>
              <a:t>2015</a:t>
            </a:r>
            <a:endParaRPr lang="en-US" dirty="0">
              <a:solidFill>
                <a:prstClr val="white">
                  <a:lumMod val="65000"/>
                </a:prstClr>
              </a:solidFill>
            </a:endParaRPr>
          </a:p>
        </p:txBody>
      </p:sp>
      <p:sp>
        <p:nvSpPr>
          <p:cNvPr id="1939459" name="Rectangle 3"/>
          <p:cNvSpPr>
            <a:spLocks noChangeArrowheads="1"/>
          </p:cNvSpPr>
          <p:nvPr/>
        </p:nvSpPr>
        <p:spPr bwMode="auto">
          <a:xfrm>
            <a:off x="6350" y="5962650"/>
            <a:ext cx="9137650" cy="333375"/>
          </a:xfrm>
          <a:prstGeom prst="rect">
            <a:avLst/>
          </a:prstGeom>
          <a:noFill/>
          <a:ln w="9525">
            <a:noFill/>
            <a:miter lim="800000"/>
            <a:headEnd/>
            <a:tailEnd/>
          </a:ln>
          <a:effectLst>
            <a:outerShdw dist="28398" dir="1593903" algn="ctr" rotWithShape="0">
              <a:srgbClr val="C0C0C0"/>
            </a:outerShdw>
          </a:effectLst>
        </p:spPr>
        <p:txBody>
          <a:bodyPr/>
          <a:lstStyle/>
          <a:p>
            <a:pPr algn="ctr">
              <a:spcAft>
                <a:spcPct val="35000"/>
              </a:spcAft>
              <a:tabLst>
                <a:tab pos="571500" algn="l"/>
                <a:tab pos="1206500" algn="l"/>
                <a:tab pos="1828800" algn="l"/>
                <a:tab pos="2514600" algn="l"/>
                <a:tab pos="3149600" algn="l"/>
              </a:tabLst>
              <a:defRPr/>
            </a:pPr>
            <a:endParaRPr lang="en-US" sz="1000" b="1" dirty="0">
              <a:solidFill>
                <a:prstClr val="black"/>
              </a:solidFill>
              <a:effectLst>
                <a:outerShdw blurRad="38100" dist="38100" dir="2700000" algn="tl">
                  <a:srgbClr val="C0C0C0"/>
                </a:outerShdw>
              </a:effectLst>
            </a:endParaRPr>
          </a:p>
        </p:txBody>
      </p:sp>
      <p:sp>
        <p:nvSpPr>
          <p:cNvPr id="3" name="Title 2"/>
          <p:cNvSpPr>
            <a:spLocks noGrp="1"/>
          </p:cNvSpPr>
          <p:nvPr>
            <p:ph type="ctrTitle"/>
          </p:nvPr>
        </p:nvSpPr>
        <p:spPr>
          <a:xfrm>
            <a:off x="369889" y="647700"/>
            <a:ext cx="11098502" cy="1047973"/>
          </a:xfrm>
        </p:spPr>
        <p:txBody>
          <a:bodyPr/>
          <a:lstStyle/>
          <a:p>
            <a:r>
              <a:rPr lang="en-US" dirty="0" smtClean="0"/>
              <a:t>Alabama Association of Financial Professionals</a:t>
            </a:r>
            <a:endParaRPr lang="en-US" dirty="0"/>
          </a:p>
        </p:txBody>
      </p:sp>
      <p:sp>
        <p:nvSpPr>
          <p:cNvPr id="6" name="Subtitle 3"/>
          <p:cNvSpPr>
            <a:spLocks noGrp="1"/>
          </p:cNvSpPr>
          <p:nvPr>
            <p:ph type="subTitle" idx="1"/>
          </p:nvPr>
        </p:nvSpPr>
        <p:spPr>
          <a:xfrm>
            <a:off x="369887" y="2242285"/>
            <a:ext cx="8594725" cy="584775"/>
          </a:xfrm>
        </p:spPr>
        <p:txBody>
          <a:bodyPr/>
          <a:lstStyle/>
          <a:p>
            <a:pPr lvl="0" defTabSz="741363">
              <a:spcAft>
                <a:spcPts val="1200"/>
              </a:spcAft>
              <a:tabLst>
                <a:tab pos="2343150" algn="l"/>
              </a:tabLst>
            </a:pPr>
            <a:r>
              <a:rPr lang="en-US" sz="2000" dirty="0" smtClean="0"/>
              <a:t>Edward </a:t>
            </a:r>
            <a:r>
              <a:rPr lang="en-US" sz="2000" dirty="0"/>
              <a:t>L. Rand, Jr. </a:t>
            </a:r>
            <a:br>
              <a:rPr lang="en-US" sz="2000" dirty="0"/>
            </a:br>
            <a:r>
              <a:rPr lang="en-US" sz="1200" dirty="0"/>
              <a:t>Executive Vice President &amp; Chief </a:t>
            </a:r>
            <a:r>
              <a:rPr lang="en-US" sz="1200"/>
              <a:t>Financial </a:t>
            </a:r>
            <a:r>
              <a:rPr lang="en-US" sz="1200" smtClean="0"/>
              <a:t>Officer</a:t>
            </a:r>
            <a:endParaRPr lang="en-US" sz="1200" dirty="0"/>
          </a:p>
        </p:txBody>
      </p:sp>
      <p:sp>
        <p:nvSpPr>
          <p:cNvPr id="7" name="Rectangle 4"/>
          <p:cNvSpPr txBox="1">
            <a:spLocks noChangeArrowheads="1"/>
          </p:cNvSpPr>
          <p:nvPr/>
        </p:nvSpPr>
        <p:spPr>
          <a:xfrm>
            <a:off x="5768975" y="5238115"/>
            <a:ext cx="2616339" cy="365125"/>
          </a:xfrm>
          <a:prstGeom prst="rect">
            <a:avLst/>
          </a:prstGeom>
        </p:spPr>
        <p:txBody>
          <a:bodyPr/>
          <a:lstStyle>
            <a:defPPr>
              <a:defRPr lang="en-US"/>
            </a:defPPr>
            <a:lvl1pPr marL="0" algn="r" defTabSz="914400" rtl="0" eaLnBrk="1" latinLnBrk="0" hangingPunct="1">
              <a:defRPr sz="1600" kern="1200">
                <a:solidFill>
                  <a:srgbClr val="5A5A5A"/>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8577583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ProAssurance Brand Profile</a:t>
            </a:r>
            <a:endParaRPr lang="en-US" dirty="0"/>
          </a:p>
        </p:txBody>
      </p:sp>
      <p:sp>
        <p:nvSpPr>
          <p:cNvPr id="4" name="Slide Number Placeholder 3"/>
          <p:cNvSpPr>
            <a:spLocks noGrp="1"/>
          </p:cNvSpPr>
          <p:nvPr>
            <p:ph type="sldNum" sz="quarter" idx="4"/>
          </p:nvPr>
        </p:nvSpPr>
        <p:spPr/>
        <p:txBody>
          <a:bodyPr/>
          <a:lstStyle/>
          <a:p>
            <a:pPr>
              <a:defRPr/>
            </a:pPr>
            <a:fld id="{E18C0A83-6BE4-4D2C-9DA8-6AECF8EDE3FF}" type="slidenum">
              <a:rPr lang="en-US" smtClean="0"/>
              <a:pPr>
                <a:defRPr/>
              </a:pPr>
              <a:t>10</a:t>
            </a:fld>
            <a:endParaRPr lang="en-US" dirty="0"/>
          </a:p>
        </p:txBody>
      </p:sp>
      <p:sp>
        <p:nvSpPr>
          <p:cNvPr id="6" name="Content Placeholder 5"/>
          <p:cNvSpPr>
            <a:spLocks noGrp="1"/>
          </p:cNvSpPr>
          <p:nvPr>
            <p:ph type="body" sz="quarter" idx="10"/>
          </p:nvPr>
        </p:nvSpPr>
        <p:spPr>
          <a:xfrm>
            <a:off x="137027" y="845927"/>
            <a:ext cx="3688347" cy="1005403"/>
          </a:xfrm>
        </p:spPr>
        <p:txBody>
          <a:bodyPr vert="horz" wrap="square" lIns="45720" tIns="45720" rIns="45720" bIns="45720" rtlCol="0">
            <a:spAutoFit/>
          </a:bodyPr>
          <a:lstStyle/>
          <a:p>
            <a:r>
              <a:rPr lang="en-US" sz="2600" b="1" dirty="0" smtClean="0">
                <a:latin typeface="Arial" panose="020B0604020202020204" pitchFamily="34" charset="0"/>
                <a:cs typeface="Arial" panose="020B0604020202020204" pitchFamily="34" charset="0"/>
              </a:rPr>
              <a:t>Specialty </a:t>
            </a:r>
            <a:r>
              <a:rPr lang="en-US" sz="2600" b="1" dirty="0">
                <a:latin typeface="Arial" panose="020B0604020202020204" pitchFamily="34" charset="0"/>
                <a:cs typeface="Arial" panose="020B0604020202020204" pitchFamily="34" charset="0"/>
              </a:rPr>
              <a:t>P&amp;C</a:t>
            </a:r>
          </a:p>
          <a:p>
            <a:pPr algn="ctr"/>
            <a:endParaRPr lang="en-US" u="sng" dirty="0">
              <a:latin typeface="Arial" panose="020B0604020202020204" pitchFamily="34" charset="0"/>
              <a:cs typeface="Arial" panose="020B0604020202020204" pitchFamily="34" charset="0"/>
            </a:endParaRPr>
          </a:p>
        </p:txBody>
      </p:sp>
      <p:sp>
        <p:nvSpPr>
          <p:cNvPr id="7" name="Content Placeholder 6"/>
          <p:cNvSpPr>
            <a:spLocks noGrp="1"/>
          </p:cNvSpPr>
          <p:nvPr>
            <p:ph sz="half" idx="4294967295"/>
          </p:nvPr>
        </p:nvSpPr>
        <p:spPr>
          <a:xfrm>
            <a:off x="4640263" y="877658"/>
            <a:ext cx="4037012" cy="492443"/>
          </a:xfrm>
        </p:spPr>
        <p:txBody>
          <a:bodyPr/>
          <a:lstStyle/>
          <a:p>
            <a:r>
              <a:rPr lang="en-US" sz="2600" b="1" dirty="0">
                <a:latin typeface="Arial" panose="020B0604020202020204" pitchFamily="34" charset="0"/>
                <a:cs typeface="Arial" panose="020B0604020202020204" pitchFamily="34" charset="0"/>
              </a:rPr>
              <a:t>Workers’ Comp</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862852"/>
            <a:ext cx="1970032" cy="59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339838" y="4277635"/>
            <a:ext cx="1123485" cy="30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777" y="2473361"/>
            <a:ext cx="1376982" cy="39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750" y="2473988"/>
            <a:ext cx="1231162" cy="32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9838" y="5179512"/>
            <a:ext cx="1000081" cy="3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OUM Chiropractor Program"/>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222" y="2468262"/>
            <a:ext cx="963670" cy="8603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astern alliance insurance gro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605" y="1502791"/>
            <a:ext cx="855181" cy="8042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3139" y="4648938"/>
            <a:ext cx="1244112" cy="50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utahpodiatry.org/wp-content/uploads/2015/03/PICA2-300x150.jpg">
            <a:hlinkClick r:id="rId10"/>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0398" y="1993177"/>
            <a:ext cx="662870" cy="3314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6400" y="3315272"/>
            <a:ext cx="1697590" cy="340227"/>
          </a:xfrm>
          <a:prstGeom prst="rect">
            <a:avLst/>
          </a:prstGeom>
        </p:spPr>
      </p:pic>
      <p:pic>
        <p:nvPicPr>
          <p:cNvPr id="3" name="Picture 2"/>
          <p:cNvPicPr>
            <a:picLocks noChangeAspect="1"/>
          </p:cNvPicPr>
          <p:nvPr/>
        </p:nvPicPr>
        <p:blipFill rotWithShape="1">
          <a:blip r:embed="rId13" cstate="print">
            <a:extLst>
              <a:ext uri="{28A0092B-C50C-407E-A947-70E740481C1C}">
                <a14:useLocalDpi xmlns:a14="http://schemas.microsoft.com/office/drawing/2010/main" val="0"/>
              </a:ext>
            </a:extLst>
          </a:blip>
          <a:srcRect r="14272" b="25755"/>
          <a:stretch/>
        </p:blipFill>
        <p:spPr>
          <a:xfrm>
            <a:off x="5963270" y="2409396"/>
            <a:ext cx="743851" cy="766228"/>
          </a:xfrm>
          <a:prstGeom prst="rect">
            <a:avLst/>
          </a:prstGeom>
        </p:spPr>
      </p:pic>
      <p:sp>
        <p:nvSpPr>
          <p:cNvPr id="8" name="TextBox 7"/>
          <p:cNvSpPr txBox="1"/>
          <p:nvPr/>
        </p:nvSpPr>
        <p:spPr>
          <a:xfrm>
            <a:off x="369888" y="1493520"/>
            <a:ext cx="4186872" cy="369332"/>
          </a:xfrm>
          <a:prstGeom prst="rect">
            <a:avLst/>
          </a:prstGeom>
          <a:noFill/>
        </p:spPr>
        <p:txBody>
          <a:bodyPr wrap="square" rtlCol="0">
            <a:spAutoFit/>
          </a:bodyPr>
          <a:lstStyle/>
          <a:p>
            <a:r>
              <a:rPr lang="en-US" dirty="0" smtClean="0"/>
              <a:t>Healthcare Professional Liability</a:t>
            </a:r>
            <a:endParaRPr lang="en-US" dirty="0"/>
          </a:p>
        </p:txBody>
      </p:sp>
      <p:sp>
        <p:nvSpPr>
          <p:cNvPr id="20" name="TextBox 19"/>
          <p:cNvSpPr txBox="1"/>
          <p:nvPr/>
        </p:nvSpPr>
        <p:spPr>
          <a:xfrm>
            <a:off x="369888" y="3537392"/>
            <a:ext cx="5116512" cy="646331"/>
          </a:xfrm>
          <a:prstGeom prst="rect">
            <a:avLst/>
          </a:prstGeom>
          <a:noFill/>
        </p:spPr>
        <p:txBody>
          <a:bodyPr wrap="square" rtlCol="0">
            <a:spAutoFit/>
          </a:bodyPr>
          <a:lstStyle/>
          <a:p>
            <a:r>
              <a:rPr lang="en-US" dirty="0" smtClean="0"/>
              <a:t>Medical Technology &amp;</a:t>
            </a:r>
            <a:br>
              <a:rPr lang="en-US" dirty="0" smtClean="0"/>
            </a:br>
            <a:r>
              <a:rPr lang="en-US" dirty="0" smtClean="0"/>
              <a:t>Life Sciences Products Liability</a:t>
            </a:r>
            <a:endParaRPr lang="en-US" dirty="0"/>
          </a:p>
        </p:txBody>
      </p:sp>
      <p:sp>
        <p:nvSpPr>
          <p:cNvPr id="21" name="TextBox 20"/>
          <p:cNvSpPr txBox="1"/>
          <p:nvPr/>
        </p:nvSpPr>
        <p:spPr>
          <a:xfrm>
            <a:off x="369888" y="4724412"/>
            <a:ext cx="5116512" cy="369332"/>
          </a:xfrm>
          <a:prstGeom prst="rect">
            <a:avLst/>
          </a:prstGeom>
          <a:noFill/>
        </p:spPr>
        <p:txBody>
          <a:bodyPr wrap="square" rtlCol="0">
            <a:spAutoFit/>
          </a:bodyPr>
          <a:lstStyle/>
          <a:p>
            <a:r>
              <a:rPr lang="en-US" dirty="0" smtClean="0"/>
              <a:t>Legal Professional Liability</a:t>
            </a:r>
            <a:endParaRPr lang="en-US" dirty="0"/>
          </a:p>
        </p:txBody>
      </p:sp>
      <p:sp>
        <p:nvSpPr>
          <p:cNvPr id="22" name="Content Placeholder 6"/>
          <p:cNvSpPr txBox="1">
            <a:spLocks/>
          </p:cNvSpPr>
          <p:nvPr/>
        </p:nvSpPr>
        <p:spPr>
          <a:xfrm>
            <a:off x="4640262" y="4048377"/>
            <a:ext cx="4503737" cy="492443"/>
          </a:xfrm>
          <a:prstGeom prst="rect">
            <a:avLst/>
          </a:prstGeom>
        </p:spPr>
        <p:txBody>
          <a:bodyPr vert="horz" wrap="square" lIns="45720" tIns="45720" rIns="45720" bIns="45720" rtlCol="0">
            <a:spAutoFit/>
          </a:bodyPr>
          <a:lstStyle>
            <a:lvl1pPr marL="233363" indent="-233363" algn="l" defTabSz="914400" rtl="0" eaLnBrk="1" latinLnBrk="0" hangingPunct="1">
              <a:spcBef>
                <a:spcPts val="0"/>
              </a:spcBef>
              <a:spcAft>
                <a:spcPts val="400"/>
              </a:spcAft>
              <a:buFontTx/>
              <a:buBlip>
                <a:blip r:embed="rId14"/>
              </a:buBlip>
              <a:defRPr sz="2800" kern="1200">
                <a:solidFill>
                  <a:schemeClr val="tx1"/>
                </a:solidFill>
                <a:latin typeface="Times New Roman" pitchFamily="18" charset="0"/>
                <a:ea typeface="+mn-ea"/>
                <a:cs typeface="Times New Roman" pitchFamily="18" charset="0"/>
              </a:defRPr>
            </a:lvl1pPr>
            <a:lvl2pPr marL="573088" indent="-231775" algn="l" defTabSz="914400" rtl="0" eaLnBrk="1" latinLnBrk="0" hangingPunct="1">
              <a:spcBef>
                <a:spcPts val="0"/>
              </a:spcBef>
              <a:spcAft>
                <a:spcPts val="400"/>
              </a:spcAft>
              <a:buFontTx/>
              <a:buBlip>
                <a:blip r:embed="rId14"/>
              </a:buBlip>
              <a:defRPr sz="2400" kern="1200">
                <a:solidFill>
                  <a:schemeClr val="tx1"/>
                </a:solidFill>
                <a:latin typeface="Times New Roman" pitchFamily="18" charset="0"/>
                <a:ea typeface="+mn-ea"/>
                <a:cs typeface="Times New Roman" pitchFamily="18" charset="0"/>
              </a:defRPr>
            </a:lvl2pPr>
            <a:lvl3pPr marL="798513" indent="-171450" algn="l" defTabSz="914400" rtl="0" eaLnBrk="1" latinLnBrk="0" hangingPunct="1">
              <a:spcBef>
                <a:spcPts val="0"/>
              </a:spcBef>
              <a:spcAft>
                <a:spcPts val="400"/>
              </a:spcAft>
              <a:buFontTx/>
              <a:buBlip>
                <a:blip r:embed="rId14"/>
              </a:buBlip>
              <a:tabLst/>
              <a:defRPr sz="2000" kern="1200">
                <a:solidFill>
                  <a:schemeClr val="tx1"/>
                </a:solidFill>
                <a:latin typeface="Times New Roman" pitchFamily="18" charset="0"/>
                <a:ea typeface="+mn-ea"/>
                <a:cs typeface="Times New Roman" pitchFamily="18" charset="0"/>
              </a:defRPr>
            </a:lvl3pPr>
            <a:lvl4pPr marL="1084263" indent="-169863" algn="l" defTabSz="914400" rtl="0" eaLnBrk="1" latinLnBrk="0" hangingPunct="1">
              <a:spcBef>
                <a:spcPts val="0"/>
              </a:spcBef>
              <a:spcAft>
                <a:spcPts val="300"/>
              </a:spcAft>
              <a:buFontTx/>
              <a:buBlip>
                <a:blip r:embed="rId14"/>
              </a:buBlip>
              <a:defRPr sz="1800" kern="1200">
                <a:solidFill>
                  <a:schemeClr val="tx1"/>
                </a:solidFill>
                <a:latin typeface="Times New Roman" pitchFamily="18" charset="0"/>
                <a:ea typeface="+mn-ea"/>
                <a:cs typeface="Times New Roman" pitchFamily="18" charset="0"/>
              </a:defRPr>
            </a:lvl4pPr>
            <a:lvl5pPr marL="1317625" indent="-169863" algn="l" defTabSz="914400" rtl="0" eaLnBrk="1" latinLnBrk="0" hangingPunct="1">
              <a:spcBef>
                <a:spcPts val="0"/>
              </a:spcBef>
              <a:buFontTx/>
              <a:buBlip>
                <a:blip r:embed="rId14"/>
              </a:buBlip>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smtClean="0">
                <a:latin typeface="Arial" panose="020B0604020202020204" pitchFamily="34" charset="0"/>
                <a:cs typeface="Arial" panose="020B0604020202020204" pitchFamily="34" charset="0"/>
              </a:rPr>
              <a:t>Alternative Risk Transfer</a:t>
            </a:r>
            <a:endParaRPr lang="en-US" sz="26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l="-1" r="-2198" b="76936"/>
          <a:stretch/>
        </p:blipFill>
        <p:spPr>
          <a:xfrm>
            <a:off x="5371838" y="5289135"/>
            <a:ext cx="1926714" cy="537521"/>
          </a:xfrm>
          <a:prstGeom prst="rect">
            <a:avLst/>
          </a:prstGeom>
        </p:spPr>
      </p:pic>
    </p:spTree>
    <p:extLst>
      <p:ext uri="{BB962C8B-B14F-4D97-AF65-F5344CB8AC3E}">
        <p14:creationId xmlns:p14="http://schemas.microsoft.com/office/powerpoint/2010/main" val="3286453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Subtitle 4"/>
          <p:cNvSpPr txBox="1">
            <a:spLocks/>
          </p:cNvSpPr>
          <p:nvPr/>
        </p:nvSpPr>
        <p:spPr bwMode="auto">
          <a:xfrm>
            <a:off x="1368425" y="30003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Geneva"/>
                <a:cs typeface="Geneva"/>
              </a:defRPr>
            </a:lvl1pPr>
            <a:lvl2pPr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marL="0" lvl="1" algn="ctr">
              <a:spcBef>
                <a:spcPct val="20000"/>
              </a:spcBef>
            </a:pPr>
            <a:endParaRPr lang="en-US" sz="2800" dirty="0">
              <a:solidFill>
                <a:srgbClr val="898989"/>
              </a:solidFill>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sz="3600" dirty="0" smtClean="0"/>
              <a:t>How do we make money?</a:t>
            </a:r>
            <a:endParaRPr lang="en-US" sz="3600" dirty="0"/>
          </a:p>
        </p:txBody>
      </p:sp>
      <p:sp>
        <p:nvSpPr>
          <p:cNvPr id="9" name="Subtitle 8"/>
          <p:cNvSpPr>
            <a:spLocks noGrp="1"/>
          </p:cNvSpPr>
          <p:nvPr>
            <p:ph type="subTitle" idx="1"/>
          </p:nvPr>
        </p:nvSpPr>
        <p:spPr>
          <a:xfrm>
            <a:off x="206376" y="3680011"/>
            <a:ext cx="8758238" cy="461665"/>
          </a:xfrm>
        </p:spPr>
        <p:txBody>
          <a:bodyPr/>
          <a:lstStyle/>
          <a:p>
            <a:pPr marL="0" lvl="1"/>
            <a:endParaRPr lang="en-US" dirty="0"/>
          </a:p>
        </p:txBody>
      </p:sp>
    </p:spTree>
    <p:extLst>
      <p:ext uri="{BB962C8B-B14F-4D97-AF65-F5344CB8AC3E}">
        <p14:creationId xmlns:p14="http://schemas.microsoft.com/office/powerpoint/2010/main" val="683845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Inside ProAssurance’s Income Statement - YTD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12</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2647633857"/>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
          <p:cNvSpPr>
            <a:spLocks noChangeArrowheads="1"/>
          </p:cNvSpPr>
          <p:nvPr/>
        </p:nvSpPr>
        <p:spPr bwMode="auto">
          <a:xfrm>
            <a:off x="2286000" y="6361113"/>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t>6/30/15</a:t>
            </a:r>
            <a:endParaRPr lang="en-US" sz="1200" dirty="0"/>
          </a:p>
        </p:txBody>
      </p:sp>
    </p:spTree>
    <p:extLst>
      <p:ext uri="{BB962C8B-B14F-4D97-AF65-F5344CB8AC3E}">
        <p14:creationId xmlns:p14="http://schemas.microsoft.com/office/powerpoint/2010/main" val="19575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dilbert.com/dyn/str_strip/000000000/00000000/0000000/000000/40000/3000/500/43544/43544.strip.gif"/>
          <p:cNvPicPr>
            <a:picLocks noChangeAspect="1" noChangeArrowheads="1"/>
          </p:cNvPicPr>
          <p:nvPr/>
        </p:nvPicPr>
        <p:blipFill>
          <a:blip r:embed="rId2" cstate="print"/>
          <a:srcRect/>
          <a:stretch>
            <a:fillRect/>
          </a:stretch>
        </p:blipFill>
        <p:spPr bwMode="auto">
          <a:xfrm>
            <a:off x="1391138" y="2518751"/>
            <a:ext cx="6096000" cy="1895475"/>
          </a:xfrm>
          <a:prstGeom prst="rect">
            <a:avLst/>
          </a:prstGeom>
          <a:noFill/>
        </p:spPr>
      </p:pic>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Premiums – Our Revenue</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14</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2520050605"/>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527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Operating Expenses – Our Overhead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15</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1602991720"/>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68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Losses – Our Cost of Goods Sold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16</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3802202788"/>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56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What’s </a:t>
            </a:r>
            <a:r>
              <a:rPr lang="en-US" dirty="0" smtClean="0"/>
              <a:t>Missing</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17</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2394534234"/>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28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Investment Income – The Other Revenue</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18</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1660776609"/>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5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ln/>
        </p:spPr>
        <p:txBody>
          <a:bodyPr/>
          <a:lstStyle/>
          <a:p>
            <a:r>
              <a:rPr dirty="0"/>
              <a:t>Inside ProAssurance’s Balance Sheet</a:t>
            </a:r>
          </a:p>
        </p:txBody>
      </p:sp>
      <p:graphicFrame>
        <p:nvGraphicFramePr>
          <p:cNvPr id="2" name="Chart 2"/>
          <p:cNvGraphicFramePr>
            <a:graphicFrameLocks/>
          </p:cNvGraphicFramePr>
          <p:nvPr>
            <p:extLst>
              <p:ext uri="{D42A27DB-BD31-4B8C-83A1-F6EECF244321}">
                <p14:modId xmlns:p14="http://schemas.microsoft.com/office/powerpoint/2010/main" val="3878070563"/>
              </p:ext>
            </p:extLst>
          </p:nvPr>
        </p:nvGraphicFramePr>
        <p:xfrm>
          <a:off x="401638" y="1158875"/>
          <a:ext cx="8320087"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94212" name="Rectangle 4"/>
          <p:cNvSpPr>
            <a:spLocks noChangeArrowheads="1"/>
          </p:cNvSpPr>
          <p:nvPr/>
        </p:nvSpPr>
        <p:spPr bwMode="auto">
          <a:xfrm>
            <a:off x="2286000" y="6361113"/>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t>6/30/15</a:t>
            </a:r>
            <a:endParaRPr lang="en-US" sz="1200" dirty="0"/>
          </a:p>
        </p:txBody>
      </p:sp>
      <p:sp>
        <p:nvSpPr>
          <p:cNvPr id="7"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19</a:t>
            </a:fld>
            <a:endParaRPr lang="en-US" dirty="0"/>
          </a:p>
        </p:txBody>
      </p:sp>
    </p:spTree>
    <p:extLst>
      <p:ext uri="{BB962C8B-B14F-4D97-AF65-F5344CB8AC3E}">
        <p14:creationId xmlns:p14="http://schemas.microsoft.com/office/powerpoint/2010/main" val="4059888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Forward Looking Statements</a:t>
            </a:r>
          </a:p>
        </p:txBody>
      </p:sp>
      <p:sp>
        <p:nvSpPr>
          <p:cNvPr id="2" name="Slide Number Placeholder 1"/>
          <p:cNvSpPr>
            <a:spLocks noGrp="1"/>
          </p:cNvSpPr>
          <p:nvPr>
            <p:ph type="sldNum" sz="quarter" idx="4"/>
          </p:nvPr>
        </p:nvSpPr>
        <p:spPr>
          <a:xfrm>
            <a:off x="6924674" y="6558754"/>
            <a:ext cx="2133600" cy="365125"/>
          </a:xfrm>
        </p:spPr>
        <p:txBody>
          <a:bodyPr/>
          <a:lstStyle/>
          <a:p>
            <a:fld id="{C589E7E3-A02B-4B89-AB77-1610676CB0F1}" type="slidenum">
              <a:rPr lang="en-US" smtClean="0"/>
              <a:pPr/>
              <a:t>2</a:t>
            </a:fld>
            <a:endParaRPr lang="en-US" dirty="0"/>
          </a:p>
        </p:txBody>
      </p:sp>
      <p:sp>
        <p:nvSpPr>
          <p:cNvPr id="59394" name="Rectangle 3"/>
          <p:cNvSpPr>
            <a:spLocks noGrp="1" noChangeArrowheads="1"/>
          </p:cNvSpPr>
          <p:nvPr>
            <p:ph idx="4294967295"/>
          </p:nvPr>
        </p:nvSpPr>
        <p:spPr>
          <a:xfrm>
            <a:off x="192740" y="827088"/>
            <a:ext cx="8771873" cy="3139321"/>
          </a:xfrm>
        </p:spPr>
        <p:txBody>
          <a:bodyPr/>
          <a:lstStyle/>
          <a:p>
            <a:pPr marL="0" indent="0" eaLnBrk="1" hangingPunct="1">
              <a:spcBef>
                <a:spcPts val="600"/>
              </a:spcBef>
              <a:spcAft>
                <a:spcPts val="600"/>
              </a:spcAft>
              <a:buFontTx/>
              <a:buNone/>
              <a:tabLst>
                <a:tab pos="744538" algn="l"/>
                <a:tab pos="1196975" algn="l"/>
                <a:tab pos="1658938" algn="l"/>
                <a:tab pos="2111375" algn="l"/>
              </a:tabLst>
            </a:pPr>
            <a:r>
              <a:rPr sz="1400" dirty="0" smtClean="0">
                <a:latin typeface="Times New Roman" panose="02020603050405020304" pitchFamily="18" charset="0"/>
              </a:rPr>
              <a:t>This presentation contains Forward Looking Statements and other information designed to convey our projections and expectations regarding future results. There are a number of factors which could cause our actual results to vary materially from those projected in this presentation. The principal risk factors that may cause these differences are described in various documents we file with the Securities and Exchange Commission, such as our Current Reports on Form 8-K, and our regular reports on Forms 10-Q and 10-K, particularly in “Item 1A, Risk Factors.” Please review this presentation in conjunction with a thorough reading and understanding of these risk factors.</a:t>
            </a:r>
            <a:endParaRPr lang="en-US" sz="1400" dirty="0" smtClean="0">
              <a:latin typeface="Times New Roman" panose="02020603050405020304" pitchFamily="18" charset="0"/>
            </a:endParaRPr>
          </a:p>
          <a:p>
            <a:pPr marL="0" indent="0" eaLnBrk="1" hangingPunct="1">
              <a:spcBef>
                <a:spcPts val="600"/>
              </a:spcBef>
              <a:spcAft>
                <a:spcPts val="600"/>
              </a:spcAft>
              <a:buFontTx/>
              <a:buNone/>
              <a:tabLst>
                <a:tab pos="744538" algn="l"/>
                <a:tab pos="1196975" algn="l"/>
                <a:tab pos="1658938" algn="l"/>
                <a:tab pos="2111375" algn="l"/>
              </a:tabLst>
            </a:pPr>
            <a:endParaRPr lang="en-US" sz="1400" dirty="0" smtClean="0">
              <a:latin typeface="Times New Roman" panose="02020603050405020304" pitchFamily="18" charset="0"/>
            </a:endParaRPr>
          </a:p>
          <a:p>
            <a:pPr marL="0" indent="0" eaLnBrk="1" hangingPunct="1">
              <a:spcBef>
                <a:spcPts val="600"/>
              </a:spcBef>
              <a:spcAft>
                <a:spcPts val="600"/>
              </a:spcAft>
              <a:buFontTx/>
              <a:buNone/>
              <a:tabLst>
                <a:tab pos="744538" algn="l"/>
                <a:tab pos="1196975" algn="l"/>
                <a:tab pos="1658938" algn="l"/>
                <a:tab pos="2111375" algn="l"/>
              </a:tabLst>
            </a:pPr>
            <a:endParaRPr lang="en-US" sz="1400" dirty="0"/>
          </a:p>
          <a:p>
            <a:pPr marL="0" indent="0" eaLnBrk="1" hangingPunct="1">
              <a:spcBef>
                <a:spcPts val="600"/>
              </a:spcBef>
              <a:spcAft>
                <a:spcPts val="600"/>
              </a:spcAft>
              <a:buFontTx/>
              <a:buNone/>
              <a:tabLst>
                <a:tab pos="744538" algn="l"/>
                <a:tab pos="1196975" algn="l"/>
                <a:tab pos="1658938" algn="l"/>
                <a:tab pos="2111375" algn="l"/>
              </a:tabLst>
            </a:pPr>
            <a:r>
              <a:rPr sz="1400" dirty="0" smtClean="0">
                <a:latin typeface="Times New Roman" panose="02020603050405020304" pitchFamily="18" charset="0"/>
              </a:rPr>
              <a:t>This presentation contains Non-GAAP measures, and we may reference Non-GAAP measures in our remarks and discussions. A reconciliation of these measures to GAAP measures is </a:t>
            </a:r>
            <a:r>
              <a:rPr lang="en-US" sz="1400" dirty="0" smtClean="0">
                <a:latin typeface="Times New Roman" panose="02020603050405020304" pitchFamily="18" charset="0"/>
              </a:rPr>
              <a:t>included in this presentation and is also </a:t>
            </a:r>
            <a:r>
              <a:rPr sz="1400" dirty="0" smtClean="0">
                <a:latin typeface="Times New Roman" panose="02020603050405020304" pitchFamily="18" charset="0"/>
              </a:rPr>
              <a:t>available in our latest quarterly news release, which is available in the Investor Relations section of our website, www.ProAssurance.com, and in the related Current Report on Form 8K disclosing that release</a:t>
            </a:r>
            <a:r>
              <a:rPr lang="en-US" sz="1400" dirty="0" smtClean="0"/>
              <a:t>.</a:t>
            </a:r>
            <a:endParaRPr sz="1400" dirty="0" smtClean="0">
              <a:latin typeface="Times New Roman" panose="02020603050405020304" pitchFamily="18" charset="0"/>
            </a:endParaRPr>
          </a:p>
        </p:txBody>
      </p:sp>
      <p:sp>
        <p:nvSpPr>
          <p:cNvPr id="55301" name="Rectangle 4"/>
          <p:cNvSpPr>
            <a:spLocks noChangeArrowheads="1"/>
          </p:cNvSpPr>
          <p:nvPr/>
        </p:nvSpPr>
        <p:spPr bwMode="auto">
          <a:xfrm>
            <a:off x="114301" y="2450175"/>
            <a:ext cx="8567738" cy="685800"/>
          </a:xfrm>
          <a:prstGeom prst="rect">
            <a:avLst/>
          </a:prstGeom>
          <a:noFill/>
          <a:ln w="9525">
            <a:noFill/>
            <a:miter lim="800000"/>
            <a:headEnd/>
            <a:tailEnd/>
          </a:ln>
        </p:spPr>
        <p:txBody>
          <a:bodyPr/>
          <a:lstStyle/>
          <a:p>
            <a:pPr>
              <a:defRPr/>
            </a:pPr>
            <a:r>
              <a:rPr lang="en-US" sz="2800" b="1" cap="small" dirty="0">
                <a:solidFill>
                  <a:srgbClr val="156736"/>
                </a:solidFill>
                <a:latin typeface="Arial" panose="020B0604020202020204" pitchFamily="34" charset="0"/>
                <a:cs typeface="Arial" panose="020B0604020202020204" pitchFamily="34" charset="0"/>
              </a:rPr>
              <a:t>N</a:t>
            </a:r>
            <a:r>
              <a:rPr lang="en-US" sz="2800" b="1" dirty="0">
                <a:solidFill>
                  <a:srgbClr val="156736"/>
                </a:solidFill>
                <a:latin typeface="Arial" panose="020B0604020202020204" pitchFamily="34" charset="0"/>
                <a:cs typeface="Arial" panose="020B0604020202020204" pitchFamily="34" charset="0"/>
              </a:rPr>
              <a:t>on-GAAP Measures</a:t>
            </a:r>
          </a:p>
        </p:txBody>
      </p:sp>
      <p:sp>
        <p:nvSpPr>
          <p:cNvPr id="7" name="Rectangle 5"/>
          <p:cNvSpPr txBox="1">
            <a:spLocks noChangeArrowheads="1"/>
          </p:cNvSpPr>
          <p:nvPr/>
        </p:nvSpPr>
        <p:spPr>
          <a:xfrm>
            <a:off x="6924674" y="65587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Line 10"/>
          <p:cNvSpPr>
            <a:spLocks noChangeShapeType="1"/>
          </p:cNvSpPr>
          <p:nvPr/>
        </p:nvSpPr>
        <p:spPr bwMode="auto">
          <a:xfrm>
            <a:off x="192741" y="2946583"/>
            <a:ext cx="8762999" cy="0"/>
          </a:xfrm>
          <a:prstGeom prst="line">
            <a:avLst/>
          </a:prstGeom>
          <a:noFill/>
          <a:ln w="19050">
            <a:solidFill>
              <a:srgbClr val="4FB94A"/>
            </a:solidFill>
            <a:round/>
            <a:headEnd/>
            <a:tailEnd/>
          </a:ln>
          <a:effectLst/>
        </p:spPr>
        <p:txBody>
          <a:bodyPr/>
          <a:lstStyle/>
          <a:p>
            <a:endParaRPr lang="en-US" dirty="0"/>
          </a:p>
        </p:txBody>
      </p:sp>
    </p:spTree>
    <p:extLst>
      <p:ext uri="{BB962C8B-B14F-4D97-AF65-F5344CB8AC3E}">
        <p14:creationId xmlns:p14="http://schemas.microsoft.com/office/powerpoint/2010/main" val="561236096"/>
      </p:ext>
    </p:extLst>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ln/>
        </p:spPr>
        <p:txBody>
          <a:bodyPr/>
          <a:lstStyle/>
          <a:p>
            <a:r>
              <a:rPr dirty="0" smtClean="0"/>
              <a:t>The Other Revenue Generator</a:t>
            </a:r>
            <a:endParaRPr dirty="0"/>
          </a:p>
        </p:txBody>
      </p:sp>
      <p:graphicFrame>
        <p:nvGraphicFramePr>
          <p:cNvPr id="2" name="Chart 2"/>
          <p:cNvGraphicFramePr>
            <a:graphicFrameLocks/>
          </p:cNvGraphicFramePr>
          <p:nvPr>
            <p:extLst>
              <p:ext uri="{D42A27DB-BD31-4B8C-83A1-F6EECF244321}">
                <p14:modId xmlns:p14="http://schemas.microsoft.com/office/powerpoint/2010/main" val="2899338930"/>
              </p:ext>
            </p:extLst>
          </p:nvPr>
        </p:nvGraphicFramePr>
        <p:xfrm>
          <a:off x="401638" y="1158875"/>
          <a:ext cx="8320087"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20</a:t>
            </a:fld>
            <a:endParaRPr lang="en-US" dirty="0"/>
          </a:p>
        </p:txBody>
      </p:sp>
    </p:spTree>
    <p:extLst>
      <p:ext uri="{BB962C8B-B14F-4D97-AF65-F5344CB8AC3E}">
        <p14:creationId xmlns:p14="http://schemas.microsoft.com/office/powerpoint/2010/main" val="116326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6" name="Text Box 13"/>
          <p:cNvSpPr txBox="1">
            <a:spLocks noChangeArrowheads="1"/>
          </p:cNvSpPr>
          <p:nvPr/>
        </p:nvSpPr>
        <p:spPr bwMode="auto">
          <a:xfrm>
            <a:off x="1802289" y="5955878"/>
            <a:ext cx="56689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700" dirty="0" smtClean="0">
                <a:solidFill>
                  <a:srgbClr val="85898C"/>
                </a:solidFill>
                <a:cs typeface="Arial" pitchFamily="34" charset="0"/>
              </a:rPr>
              <a:t>6/30/15</a:t>
            </a:r>
            <a:endParaRPr lang="en-US" sz="700" dirty="0">
              <a:solidFill>
                <a:srgbClr val="85898C"/>
              </a:solidFill>
              <a:cs typeface="Arial" pitchFamily="34" charset="0"/>
            </a:endParaRPr>
          </a:p>
        </p:txBody>
      </p:sp>
      <p:sp>
        <p:nvSpPr>
          <p:cNvPr id="119810" name="Rectangle 2"/>
          <p:cNvSpPr>
            <a:spLocks noGrp="1" noChangeArrowheads="1"/>
          </p:cNvSpPr>
          <p:nvPr>
            <p:ph type="title"/>
          </p:nvPr>
        </p:nvSpPr>
        <p:spPr/>
        <p:txBody>
          <a:bodyPr/>
          <a:lstStyle/>
          <a:p>
            <a:r>
              <a:rPr dirty="0" smtClean="0"/>
              <a:t>ProAssurance: </a:t>
            </a:r>
            <a:r>
              <a:rPr lang="en-US" dirty="0" smtClean="0"/>
              <a:t>Q2 2015 Investment Profile</a:t>
            </a:r>
            <a:endParaRPr dirty="0" smtClean="0"/>
          </a:p>
        </p:txBody>
      </p:sp>
      <p:graphicFrame>
        <p:nvGraphicFramePr>
          <p:cNvPr id="3" name="Object 2"/>
          <p:cNvGraphicFramePr>
            <a:graphicFrameLocks noGrp="1" noChangeAspect="1"/>
          </p:cNvGraphicFramePr>
          <p:nvPr>
            <p:ph idx="4294967295"/>
            <p:extLst>
              <p:ext uri="{D42A27DB-BD31-4B8C-83A1-F6EECF244321}">
                <p14:modId xmlns:p14="http://schemas.microsoft.com/office/powerpoint/2010/main" val="2774377383"/>
              </p:ext>
            </p:extLst>
          </p:nvPr>
        </p:nvGraphicFramePr>
        <p:xfrm>
          <a:off x="0" y="847938"/>
          <a:ext cx="4550866" cy="3240087"/>
        </p:xfrm>
        <a:graphic>
          <a:graphicData uri="http://schemas.openxmlformats.org/drawingml/2006/chart">
            <c:chart xmlns:c="http://schemas.openxmlformats.org/drawingml/2006/chart" xmlns:r="http://schemas.openxmlformats.org/officeDocument/2006/relationships" r:id="rId6"/>
          </a:graphicData>
        </a:graphic>
      </p:graphicFrame>
      <p:sp>
        <p:nvSpPr>
          <p:cNvPr id="119812" name="Rectangle 7"/>
          <p:cNvSpPr>
            <a:spLocks noChangeArrowheads="1"/>
          </p:cNvSpPr>
          <p:nvPr>
            <p:custDataLst>
              <p:tags r:id="rId1"/>
            </p:custDataLst>
          </p:nvPr>
        </p:nvSpPr>
        <p:spPr bwMode="auto">
          <a:xfrm>
            <a:off x="384175" y="830475"/>
            <a:ext cx="4022725" cy="346075"/>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smtClean="0">
                <a:solidFill>
                  <a:srgbClr val="FFFFFF"/>
                </a:solidFill>
                <a:ea typeface="MS PGothic" pitchFamily="34" charset="-128"/>
                <a:cs typeface="MS PGothic" pitchFamily="34" charset="-128"/>
              </a:rPr>
              <a:t>$3.9 Billion </a:t>
            </a:r>
            <a:r>
              <a:rPr lang="en-US" sz="1300" b="1" dirty="0">
                <a:solidFill>
                  <a:srgbClr val="FFFFFF"/>
                </a:solidFill>
                <a:ea typeface="MS PGothic" pitchFamily="34" charset="-128"/>
                <a:cs typeface="MS PGothic" pitchFamily="34" charset="-128"/>
              </a:rPr>
              <a:t>Overall Portfolio</a:t>
            </a:r>
          </a:p>
        </p:txBody>
      </p:sp>
      <p:graphicFrame>
        <p:nvGraphicFramePr>
          <p:cNvPr id="2" name="Object 2"/>
          <p:cNvGraphicFramePr>
            <a:graphicFrameLocks noChangeAspect="1"/>
          </p:cNvGraphicFramePr>
          <p:nvPr>
            <p:extLst>
              <p:ext uri="{D42A27DB-BD31-4B8C-83A1-F6EECF244321}">
                <p14:modId xmlns:p14="http://schemas.microsoft.com/office/powerpoint/2010/main" val="2458917724"/>
              </p:ext>
            </p:extLst>
          </p:nvPr>
        </p:nvGraphicFramePr>
        <p:xfrm>
          <a:off x="4858338" y="849525"/>
          <a:ext cx="4467652" cy="3181350"/>
        </p:xfrm>
        <a:graphic>
          <a:graphicData uri="http://schemas.openxmlformats.org/drawingml/2006/chart">
            <c:chart xmlns:c="http://schemas.openxmlformats.org/drawingml/2006/chart" xmlns:r="http://schemas.openxmlformats.org/officeDocument/2006/relationships" r:id="rId7"/>
          </a:graphicData>
        </a:graphic>
      </p:graphicFrame>
      <p:sp>
        <p:nvSpPr>
          <p:cNvPr id="119814" name="Rectangle 7"/>
          <p:cNvSpPr>
            <a:spLocks noChangeArrowheads="1"/>
          </p:cNvSpPr>
          <p:nvPr>
            <p:custDataLst>
              <p:tags r:id="rId2"/>
            </p:custDataLst>
          </p:nvPr>
        </p:nvSpPr>
        <p:spPr bwMode="auto">
          <a:xfrm>
            <a:off x="4850400" y="830475"/>
            <a:ext cx="4022725" cy="346075"/>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smtClean="0">
                <a:solidFill>
                  <a:srgbClr val="FFFFFF"/>
                </a:solidFill>
                <a:ea typeface="MS PGothic" pitchFamily="34" charset="-128"/>
                <a:cs typeface="MS PGothic" pitchFamily="34" charset="-128"/>
              </a:rPr>
              <a:t>$3.0 Billion Fixed Income Portfolio</a:t>
            </a:r>
            <a:endParaRPr lang="en-US" sz="1300" b="1" dirty="0">
              <a:solidFill>
                <a:srgbClr val="FFFFFF"/>
              </a:solidFill>
              <a:ea typeface="MS PGothic" pitchFamily="34" charset="-128"/>
              <a:cs typeface="MS PGothic" pitchFamily="34" charset="-128"/>
            </a:endParaRPr>
          </a:p>
        </p:txBody>
      </p:sp>
      <p:sp>
        <p:nvSpPr>
          <p:cNvPr id="119815" name="Text Placeholder 23"/>
          <p:cNvSpPr txBox="1">
            <a:spLocks/>
          </p:cNvSpPr>
          <p:nvPr/>
        </p:nvSpPr>
        <p:spPr bwMode="auto">
          <a:xfrm>
            <a:off x="5001213" y="4030663"/>
            <a:ext cx="39481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spcBef>
                <a:spcPct val="20000"/>
              </a:spcBef>
              <a:buFontTx/>
              <a:buBlip>
                <a:blip r:embed="rId8"/>
              </a:buBlip>
            </a:pPr>
            <a:r>
              <a:rPr lang="en-US" sz="1600" dirty="0">
                <a:solidFill>
                  <a:srgbClr val="000000"/>
                </a:solidFill>
                <a:latin typeface="Times New Roman" pitchFamily="18" charset="0"/>
                <a:cs typeface="Times New Roman" pitchFamily="18" charset="0"/>
              </a:rPr>
              <a:t>Average duration: 3.6 </a:t>
            </a:r>
            <a:r>
              <a:rPr lang="en-US" sz="1600" dirty="0" smtClean="0">
                <a:solidFill>
                  <a:srgbClr val="000000"/>
                </a:solidFill>
                <a:latin typeface="Times New Roman" pitchFamily="18" charset="0"/>
                <a:cs typeface="Times New Roman" pitchFamily="18" charset="0"/>
              </a:rPr>
              <a:t>years</a:t>
            </a:r>
          </a:p>
          <a:p>
            <a:pPr marL="569913" lvl="1" indent="-112713">
              <a:spcBef>
                <a:spcPct val="20000"/>
              </a:spcBef>
              <a:buFontTx/>
              <a:buBlip>
                <a:blip r:embed="rId8"/>
              </a:buBlip>
            </a:pPr>
            <a:r>
              <a:rPr lang="en-US" sz="1600" dirty="0" smtClean="0">
                <a:solidFill>
                  <a:srgbClr val="000000"/>
                </a:solidFill>
                <a:latin typeface="Times New Roman" pitchFamily="18" charset="0"/>
                <a:cs typeface="Times New Roman" pitchFamily="18" charset="0"/>
              </a:rPr>
              <a:t>Unchanged since year-end 2014</a:t>
            </a:r>
            <a:endParaRPr lang="en-US" sz="1600" dirty="0">
              <a:solidFill>
                <a:srgbClr val="000000"/>
              </a:solidFill>
              <a:latin typeface="Times New Roman" pitchFamily="18" charset="0"/>
              <a:cs typeface="Times New Roman" pitchFamily="18" charset="0"/>
            </a:endParaRPr>
          </a:p>
          <a:p>
            <a:pPr>
              <a:spcBef>
                <a:spcPct val="20000"/>
              </a:spcBef>
              <a:buFontTx/>
              <a:buBlip>
                <a:blip r:embed="rId8"/>
              </a:buBlip>
            </a:pPr>
            <a:r>
              <a:rPr lang="en-US" sz="1600" dirty="0">
                <a:solidFill>
                  <a:srgbClr val="000000"/>
                </a:solidFill>
                <a:latin typeface="Times New Roman" pitchFamily="18" charset="0"/>
                <a:cs typeface="Times New Roman" pitchFamily="18" charset="0"/>
              </a:rPr>
              <a:t>Average </a:t>
            </a:r>
            <a:r>
              <a:rPr lang="en-US" sz="1600" dirty="0" smtClean="0">
                <a:solidFill>
                  <a:srgbClr val="000000"/>
                </a:solidFill>
                <a:latin typeface="Times New Roman" pitchFamily="18" charset="0"/>
                <a:cs typeface="Times New Roman" pitchFamily="18" charset="0"/>
              </a:rPr>
              <a:t>tax-equivalent income </a:t>
            </a:r>
            <a:r>
              <a:rPr lang="en-US" sz="1600" dirty="0">
                <a:solidFill>
                  <a:srgbClr val="000000"/>
                </a:solidFill>
                <a:latin typeface="Times New Roman" pitchFamily="18" charset="0"/>
                <a:cs typeface="Times New Roman" pitchFamily="18" charset="0"/>
              </a:rPr>
              <a:t>yield: </a:t>
            </a:r>
            <a:r>
              <a:rPr lang="en-US" sz="1600" dirty="0" smtClean="0">
                <a:solidFill>
                  <a:srgbClr val="000000"/>
                </a:solidFill>
                <a:latin typeface="Times New Roman" pitchFamily="18" charset="0"/>
                <a:cs typeface="Times New Roman" pitchFamily="18" charset="0"/>
              </a:rPr>
              <a:t>4.0%</a:t>
            </a:r>
            <a:endParaRPr lang="en-US" sz="1600" dirty="0">
              <a:solidFill>
                <a:srgbClr val="000000"/>
              </a:solidFill>
              <a:latin typeface="Times New Roman" pitchFamily="18" charset="0"/>
              <a:cs typeface="Times New Roman" pitchFamily="18" charset="0"/>
            </a:endParaRPr>
          </a:p>
          <a:p>
            <a:pPr>
              <a:spcBef>
                <a:spcPct val="20000"/>
              </a:spcBef>
              <a:buFontTx/>
              <a:buBlip>
                <a:blip r:embed="rId8"/>
              </a:buBlip>
            </a:pPr>
            <a:r>
              <a:rPr lang="en-US" sz="1600" dirty="0">
                <a:solidFill>
                  <a:srgbClr val="000000"/>
                </a:solidFill>
                <a:latin typeface="Times New Roman" pitchFamily="18" charset="0"/>
                <a:cs typeface="Times New Roman" pitchFamily="18" charset="0"/>
              </a:rPr>
              <a:t>Investment grade: </a:t>
            </a:r>
            <a:r>
              <a:rPr lang="en-US" sz="1600" dirty="0" smtClean="0">
                <a:solidFill>
                  <a:srgbClr val="000000"/>
                </a:solidFill>
                <a:latin typeface="Times New Roman" pitchFamily="18" charset="0"/>
                <a:cs typeface="Times New Roman" pitchFamily="18" charset="0"/>
              </a:rPr>
              <a:t>93%</a:t>
            </a:r>
            <a:endParaRPr lang="en-US" sz="1600" dirty="0">
              <a:solidFill>
                <a:srgbClr val="000000"/>
              </a:solidFill>
              <a:latin typeface="Times New Roman" pitchFamily="18" charset="0"/>
              <a:cs typeface="Times New Roman" pitchFamily="18" charset="0"/>
            </a:endParaRPr>
          </a:p>
          <a:p>
            <a:pPr>
              <a:spcBef>
                <a:spcPct val="20000"/>
              </a:spcBef>
              <a:buFontTx/>
              <a:buBlip>
                <a:blip r:embed="rId8"/>
              </a:buBlip>
            </a:pPr>
            <a:r>
              <a:rPr lang="en-US" sz="1600" dirty="0">
                <a:solidFill>
                  <a:srgbClr val="000000"/>
                </a:solidFill>
                <a:latin typeface="Times New Roman" pitchFamily="18" charset="0"/>
                <a:cs typeface="Times New Roman" pitchFamily="18" charset="0"/>
              </a:rPr>
              <a:t>Weighted average: A+</a:t>
            </a:r>
          </a:p>
        </p:txBody>
      </p:sp>
      <p:sp>
        <p:nvSpPr>
          <p:cNvPr id="119817" name="Text Placeholder 23"/>
          <p:cNvSpPr txBox="1">
            <a:spLocks/>
          </p:cNvSpPr>
          <p:nvPr/>
        </p:nvSpPr>
        <p:spPr bwMode="auto">
          <a:xfrm>
            <a:off x="4732020" y="6134100"/>
            <a:ext cx="4044950" cy="5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spcBef>
                <a:spcPct val="20000"/>
              </a:spcBef>
              <a:buFontTx/>
              <a:buBlip>
                <a:blip r:embed="rId8"/>
              </a:buBlip>
            </a:pPr>
            <a:r>
              <a:rPr lang="en-US" sz="1600" dirty="0" smtClean="0">
                <a:solidFill>
                  <a:srgbClr val="000000"/>
                </a:solidFill>
                <a:latin typeface="Times New Roman" pitchFamily="18" charset="0"/>
                <a:cs typeface="Times New Roman" pitchFamily="18" charset="0"/>
              </a:rPr>
              <a:t>Full </a:t>
            </a:r>
            <a:r>
              <a:rPr lang="en-US" sz="1600" dirty="0">
                <a:solidFill>
                  <a:srgbClr val="000000"/>
                </a:solidFill>
                <a:latin typeface="Times New Roman" pitchFamily="18" charset="0"/>
                <a:cs typeface="Times New Roman" pitchFamily="18" charset="0"/>
              </a:rPr>
              <a:t>portfolio disclosure on our website:</a:t>
            </a:r>
            <a:br>
              <a:rPr lang="en-US" sz="1600" dirty="0">
                <a:solidFill>
                  <a:srgbClr val="000000"/>
                </a:solidFill>
                <a:latin typeface="Times New Roman" pitchFamily="18" charset="0"/>
                <a:cs typeface="Times New Roman" pitchFamily="18" charset="0"/>
              </a:rPr>
            </a:br>
            <a:r>
              <a:rPr lang="en-US" sz="1200" dirty="0" smtClean="0">
                <a:solidFill>
                  <a:srgbClr val="000000"/>
                </a:solidFill>
                <a:latin typeface="Times New Roman" pitchFamily="18" charset="0"/>
                <a:cs typeface="Times New Roman" pitchFamily="18" charset="0"/>
                <a:hlinkClick r:id="rId9"/>
              </a:rPr>
              <a:t>www.proassurance.com/investorrelations/supplemental.aspx</a:t>
            </a:r>
            <a:endParaRPr lang="en-US" sz="1600" dirty="0">
              <a:solidFill>
                <a:srgbClr val="000000"/>
              </a:solidFill>
              <a:latin typeface="Times New Roman" pitchFamily="18" charset="0"/>
              <a:cs typeface="Times New Roman" pitchFamily="18" charset="0"/>
            </a:endParaRPr>
          </a:p>
        </p:txBody>
      </p:sp>
      <p:sp>
        <p:nvSpPr>
          <p:cNvPr id="13"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21</a:t>
            </a:fld>
            <a:endParaRPr lang="en-US" dirty="0"/>
          </a:p>
        </p:txBody>
      </p:sp>
      <p:graphicFrame>
        <p:nvGraphicFramePr>
          <p:cNvPr id="11" name="Content Placeholder 10"/>
          <p:cNvGraphicFramePr>
            <a:graphicFrameLocks/>
          </p:cNvGraphicFramePr>
          <p:nvPr>
            <p:extLst>
              <p:ext uri="{D42A27DB-BD31-4B8C-83A1-F6EECF244321}">
                <p14:modId xmlns:p14="http://schemas.microsoft.com/office/powerpoint/2010/main" val="76797423"/>
              </p:ext>
            </p:extLst>
          </p:nvPr>
        </p:nvGraphicFramePr>
        <p:xfrm>
          <a:off x="22726" y="3677984"/>
          <a:ext cx="4648334" cy="2917744"/>
        </p:xfrm>
        <a:graphic>
          <a:graphicData uri="http://schemas.openxmlformats.org/drawingml/2006/chart">
            <c:chart xmlns:c="http://schemas.openxmlformats.org/drawingml/2006/chart" xmlns:r="http://schemas.openxmlformats.org/officeDocument/2006/relationships" r:id="rId10"/>
          </a:graphicData>
        </a:graphic>
      </p:graphicFrame>
      <p:sp>
        <p:nvSpPr>
          <p:cNvPr id="14" name="Rectangle 7"/>
          <p:cNvSpPr>
            <a:spLocks noChangeArrowheads="1"/>
          </p:cNvSpPr>
          <p:nvPr>
            <p:custDataLst>
              <p:tags r:id="rId3"/>
            </p:custDataLst>
          </p:nvPr>
        </p:nvSpPr>
        <p:spPr bwMode="auto">
          <a:xfrm>
            <a:off x="384175" y="3857625"/>
            <a:ext cx="4022725" cy="346075"/>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smtClean="0">
                <a:solidFill>
                  <a:srgbClr val="FFFFFF"/>
                </a:solidFill>
                <a:ea typeface="MS PGothic" pitchFamily="34" charset="-128"/>
                <a:cs typeface="MS PGothic" pitchFamily="34" charset="-128"/>
              </a:rPr>
              <a:t>Sources of Liquidity</a:t>
            </a:r>
            <a:endParaRPr lang="en-US" sz="1300" b="1" dirty="0">
              <a:solidFill>
                <a:srgbClr val="FFFFFF"/>
              </a:solidFill>
              <a:ea typeface="MS PGothic" pitchFamily="34" charset="-128"/>
              <a:cs typeface="MS PGothic" pitchFamily="34" charset="-128"/>
            </a:endParaRPr>
          </a:p>
        </p:txBody>
      </p:sp>
    </p:spTree>
    <p:extLst>
      <p:ext uri="{BB962C8B-B14F-4D97-AF65-F5344CB8AC3E}">
        <p14:creationId xmlns:p14="http://schemas.microsoft.com/office/powerpoint/2010/main" val="9167239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p:cNvGraphicFramePr>
          <p:nvPr>
            <p:extLst>
              <p:ext uri="{D42A27DB-BD31-4B8C-83A1-F6EECF244321}">
                <p14:modId xmlns:p14="http://schemas.microsoft.com/office/powerpoint/2010/main" val="4114997845"/>
              </p:ext>
            </p:extLst>
          </p:nvPr>
        </p:nvGraphicFramePr>
        <p:xfrm>
          <a:off x="1226821" y="1308100"/>
          <a:ext cx="5618480" cy="4468813"/>
        </p:xfrm>
        <a:graphic>
          <a:graphicData uri="http://schemas.openxmlformats.org/drawingml/2006/chart">
            <c:chart xmlns:c="http://schemas.openxmlformats.org/drawingml/2006/chart" xmlns:r="http://schemas.openxmlformats.org/officeDocument/2006/relationships" r:id="rId5"/>
          </a:graphicData>
        </a:graphic>
      </p:graphicFrame>
      <p:sp>
        <p:nvSpPr>
          <p:cNvPr id="120835" name="Title 1"/>
          <p:cNvSpPr>
            <a:spLocks noGrp="1"/>
          </p:cNvSpPr>
          <p:nvPr>
            <p:ph type="title"/>
          </p:nvPr>
        </p:nvSpPr>
        <p:spPr/>
        <p:txBody>
          <a:bodyPr/>
          <a:lstStyle/>
          <a:p>
            <a:r>
              <a:rPr sz="3000" dirty="0" smtClean="0"/>
              <a:t>ProAssurance Portfolio Detail: Asset Backed</a:t>
            </a:r>
          </a:p>
        </p:txBody>
      </p:sp>
      <p:sp>
        <p:nvSpPr>
          <p:cNvPr id="120836" name="Text Box 13"/>
          <p:cNvSpPr txBox="1">
            <a:spLocks noChangeArrowheads="1"/>
          </p:cNvSpPr>
          <p:nvPr/>
        </p:nvSpPr>
        <p:spPr bwMode="auto">
          <a:xfrm>
            <a:off x="3521075" y="6407150"/>
            <a:ext cx="11588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700" dirty="0" smtClean="0">
                <a:solidFill>
                  <a:srgbClr val="85898C"/>
                </a:solidFill>
                <a:cs typeface="Arial" pitchFamily="34" charset="0"/>
              </a:rPr>
              <a:t>6/30/15</a:t>
            </a:r>
            <a:endParaRPr lang="en-US" sz="700" dirty="0">
              <a:solidFill>
                <a:srgbClr val="85898C"/>
              </a:solidFill>
              <a:cs typeface="Arial" pitchFamily="34" charset="0"/>
            </a:endParaRPr>
          </a:p>
          <a:p>
            <a:pPr algn="ctr" eaLnBrk="1" hangingPunct="1"/>
            <a:r>
              <a:rPr lang="en-US" sz="700" dirty="0">
                <a:solidFill>
                  <a:srgbClr val="85898C"/>
                </a:solidFill>
                <a:cs typeface="Arial" pitchFamily="34" charset="0"/>
              </a:rPr>
              <a:t>Subject to Rounding</a:t>
            </a:r>
          </a:p>
        </p:txBody>
      </p:sp>
      <p:sp>
        <p:nvSpPr>
          <p:cNvPr id="120837" name="Rectangle 7"/>
          <p:cNvSpPr>
            <a:spLocks noChangeArrowheads="1"/>
          </p:cNvSpPr>
          <p:nvPr>
            <p:custDataLst>
              <p:tags r:id="rId1"/>
            </p:custDataLst>
          </p:nvPr>
        </p:nvSpPr>
        <p:spPr bwMode="auto">
          <a:xfrm>
            <a:off x="2216150" y="1149350"/>
            <a:ext cx="3946525" cy="342900"/>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b="1" dirty="0">
                <a:solidFill>
                  <a:srgbClr val="FFFFFF"/>
                </a:solidFill>
                <a:ea typeface="MS PGothic" pitchFamily="34" charset="-128"/>
                <a:cs typeface="MS PGothic" pitchFamily="34" charset="-128"/>
              </a:rPr>
              <a:t>Asset Backed: </a:t>
            </a:r>
            <a:r>
              <a:rPr lang="en-US" b="1" dirty="0" smtClean="0">
                <a:solidFill>
                  <a:srgbClr val="FFFFFF"/>
                </a:solidFill>
                <a:ea typeface="MS PGothic" pitchFamily="34" charset="-128"/>
                <a:cs typeface="MS PGothic" pitchFamily="34" charset="-128"/>
              </a:rPr>
              <a:t>$427 </a:t>
            </a:r>
            <a:r>
              <a:rPr lang="en-US" b="1" dirty="0">
                <a:solidFill>
                  <a:srgbClr val="FFFFFF"/>
                </a:solidFill>
                <a:ea typeface="MS PGothic" pitchFamily="34" charset="-128"/>
                <a:cs typeface="MS PGothic" pitchFamily="34" charset="-128"/>
              </a:rPr>
              <a:t>Million</a:t>
            </a:r>
          </a:p>
        </p:txBody>
      </p:sp>
      <p:sp>
        <p:nvSpPr>
          <p:cNvPr id="120838" name="Rectangle 7"/>
          <p:cNvSpPr>
            <a:spLocks noChangeArrowheads="1"/>
          </p:cNvSpPr>
          <p:nvPr>
            <p:custDataLst>
              <p:tags r:id="rId2"/>
            </p:custDataLst>
          </p:nvPr>
        </p:nvSpPr>
        <p:spPr bwMode="auto">
          <a:xfrm>
            <a:off x="2216150" y="5886450"/>
            <a:ext cx="39465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a:solidFill>
                  <a:srgbClr val="000000"/>
                </a:solidFill>
                <a:ea typeface="MS PGothic" pitchFamily="34" charset="-128"/>
                <a:cs typeface="MS PGothic" pitchFamily="34" charset="-128"/>
              </a:rPr>
              <a:t>Weighted Average Rating: “</a:t>
            </a:r>
            <a:r>
              <a:rPr lang="en-US" sz="1300" b="1" dirty="0" smtClean="0">
                <a:solidFill>
                  <a:srgbClr val="000000"/>
                </a:solidFill>
                <a:ea typeface="MS PGothic" pitchFamily="34" charset="-128"/>
                <a:cs typeface="MS PGothic" pitchFamily="34" charset="-128"/>
              </a:rPr>
              <a:t>AAA”</a:t>
            </a:r>
            <a:endParaRPr lang="en-US" sz="1300" b="1" dirty="0">
              <a:solidFill>
                <a:srgbClr val="000000"/>
              </a:solidFill>
              <a:ea typeface="MS PGothic" pitchFamily="34" charset="-128"/>
              <a:cs typeface="MS PGothic" pitchFamily="34" charset="-128"/>
            </a:endParaRPr>
          </a:p>
        </p:txBody>
      </p:sp>
      <p:sp>
        <p:nvSpPr>
          <p:cNvPr id="9"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22</a:t>
            </a:fld>
            <a:endParaRPr lang="en-US" dirty="0"/>
          </a:p>
        </p:txBody>
      </p:sp>
    </p:spTree>
    <p:extLst>
      <p:ext uri="{BB962C8B-B14F-4D97-AF65-F5344CB8AC3E}">
        <p14:creationId xmlns:p14="http://schemas.microsoft.com/office/powerpoint/2010/main" val="2708810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p:cNvGraphicFramePr>
          <p:nvPr>
            <p:extLst>
              <p:ext uri="{D42A27DB-BD31-4B8C-83A1-F6EECF244321}">
                <p14:modId xmlns:p14="http://schemas.microsoft.com/office/powerpoint/2010/main" val="2611467417"/>
              </p:ext>
            </p:extLst>
          </p:nvPr>
        </p:nvGraphicFramePr>
        <p:xfrm>
          <a:off x="430213" y="1985963"/>
          <a:ext cx="3925887" cy="3348037"/>
        </p:xfrm>
        <a:graphic>
          <a:graphicData uri="http://schemas.openxmlformats.org/drawingml/2006/chart">
            <c:chart xmlns:c="http://schemas.openxmlformats.org/drawingml/2006/chart" xmlns:r="http://schemas.openxmlformats.org/officeDocument/2006/relationships" r:id="rId5"/>
          </a:graphicData>
        </a:graphic>
      </p:graphicFrame>
      <p:sp>
        <p:nvSpPr>
          <p:cNvPr id="121859" name="Title 1"/>
          <p:cNvSpPr>
            <a:spLocks noGrp="1"/>
          </p:cNvSpPr>
          <p:nvPr>
            <p:ph type="title"/>
          </p:nvPr>
        </p:nvSpPr>
        <p:spPr/>
        <p:txBody>
          <a:bodyPr/>
          <a:lstStyle/>
          <a:p>
            <a:r>
              <a:rPr dirty="0" smtClean="0"/>
              <a:t>ProAssurance Portfolio Detail: Corporate</a:t>
            </a:r>
          </a:p>
        </p:txBody>
      </p:sp>
      <p:sp>
        <p:nvSpPr>
          <p:cNvPr id="121860" name="Rectangle 7"/>
          <p:cNvSpPr>
            <a:spLocks noChangeArrowheads="1"/>
          </p:cNvSpPr>
          <p:nvPr>
            <p:custDataLst>
              <p:tags r:id="rId1"/>
            </p:custDataLst>
          </p:nvPr>
        </p:nvSpPr>
        <p:spPr bwMode="auto">
          <a:xfrm>
            <a:off x="417513" y="1408113"/>
            <a:ext cx="3946525" cy="382587"/>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a:solidFill>
                  <a:srgbClr val="FFFFFF"/>
                </a:solidFill>
                <a:ea typeface="MS PGothic" pitchFamily="34" charset="-128"/>
                <a:cs typeface="MS PGothic" pitchFamily="34" charset="-128"/>
              </a:rPr>
              <a:t>Corporates: $</a:t>
            </a:r>
            <a:r>
              <a:rPr lang="en-US" sz="1300" b="1" dirty="0" smtClean="0">
                <a:solidFill>
                  <a:srgbClr val="FFFFFF"/>
                </a:solidFill>
                <a:ea typeface="MS PGothic" pitchFamily="34" charset="-128"/>
                <a:cs typeface="MS PGothic" pitchFamily="34" charset="-128"/>
              </a:rPr>
              <a:t>1.4 </a:t>
            </a:r>
            <a:r>
              <a:rPr lang="en-US" sz="1300" b="1" dirty="0">
                <a:solidFill>
                  <a:srgbClr val="FFFFFF"/>
                </a:solidFill>
                <a:ea typeface="MS PGothic" pitchFamily="34" charset="-128"/>
                <a:cs typeface="MS PGothic" pitchFamily="34" charset="-128"/>
              </a:rPr>
              <a:t>Billion</a:t>
            </a:r>
          </a:p>
        </p:txBody>
      </p:sp>
      <p:sp>
        <p:nvSpPr>
          <p:cNvPr id="121861" name="Rectangle 7"/>
          <p:cNvSpPr>
            <a:spLocks noChangeArrowheads="1"/>
          </p:cNvSpPr>
          <p:nvPr>
            <p:custDataLst>
              <p:tags r:id="rId2"/>
            </p:custDataLst>
          </p:nvPr>
        </p:nvSpPr>
        <p:spPr bwMode="auto">
          <a:xfrm>
            <a:off x="560388" y="5491163"/>
            <a:ext cx="39465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a:solidFill>
                  <a:srgbClr val="000000"/>
                </a:solidFill>
                <a:ea typeface="MS PGothic" pitchFamily="34" charset="-128"/>
                <a:cs typeface="MS PGothic" pitchFamily="34" charset="-128"/>
              </a:rPr>
              <a:t>Weighted Average Rating: </a:t>
            </a:r>
            <a:r>
              <a:rPr lang="en-US" sz="1300" b="1" dirty="0" smtClean="0">
                <a:solidFill>
                  <a:srgbClr val="000000"/>
                </a:solidFill>
                <a:ea typeface="MS PGothic" pitchFamily="34" charset="-128"/>
                <a:cs typeface="MS PGothic" pitchFamily="34" charset="-128"/>
              </a:rPr>
              <a:t>A-</a:t>
            </a:r>
            <a:endParaRPr lang="en-US" sz="1300" b="1" dirty="0">
              <a:solidFill>
                <a:srgbClr val="000000"/>
              </a:solidFill>
              <a:ea typeface="MS PGothic" pitchFamily="34" charset="-128"/>
              <a:cs typeface="MS PGothic" pitchFamily="34" charset="-128"/>
            </a:endParaRPr>
          </a:p>
        </p:txBody>
      </p:sp>
      <p:graphicFrame>
        <p:nvGraphicFramePr>
          <p:cNvPr id="10" name="Group 177"/>
          <p:cNvGraphicFramePr>
            <a:graphicFrameLocks/>
          </p:cNvGraphicFramePr>
          <p:nvPr>
            <p:extLst>
              <p:ext uri="{D42A27DB-BD31-4B8C-83A1-F6EECF244321}">
                <p14:modId xmlns:p14="http://schemas.microsoft.com/office/powerpoint/2010/main" val="3667490283"/>
              </p:ext>
            </p:extLst>
          </p:nvPr>
        </p:nvGraphicFramePr>
        <p:xfrm>
          <a:off x="4530055" y="1419227"/>
          <a:ext cx="4271045" cy="4057182"/>
        </p:xfrm>
        <a:graphic>
          <a:graphicData uri="http://schemas.openxmlformats.org/drawingml/2006/table">
            <a:tbl>
              <a:tblPr bandRow="1">
                <a:effectLst>
                  <a:outerShdw blurRad="127000" dist="38100" dir="2700000" sx="101000" sy="101000" algn="tl" rotWithShape="0">
                    <a:srgbClr val="003300">
                      <a:alpha val="40000"/>
                    </a:srgbClr>
                  </a:outerShdw>
                </a:effectLst>
                <a:tableStyleId>{69C7853C-536D-4A76-A0AE-DD22124D55A5}</a:tableStyleId>
              </a:tblPr>
              <a:tblGrid>
                <a:gridCol w="2099345"/>
                <a:gridCol w="2171700"/>
              </a:tblGrid>
              <a:tr h="571498">
                <a:tc gridSpan="2">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lang="en-US" sz="1300" b="1" dirty="0" smtClean="0">
                          <a:solidFill>
                            <a:schemeClr val="bg1"/>
                          </a:solidFill>
                          <a:latin typeface="Arial" pitchFamily="34" charset="0"/>
                          <a:ea typeface="MS PGothic" pitchFamily="34" charset="-128"/>
                          <a:cs typeface="Arial" pitchFamily="34" charset="0"/>
                        </a:rPr>
                        <a:t>Top 20 Banks/Financials: $ 221</a:t>
                      </a:r>
                      <a:r>
                        <a:rPr lang="en-US" sz="1300" b="1" baseline="0" dirty="0" smtClean="0">
                          <a:solidFill>
                            <a:schemeClr val="bg1"/>
                          </a:solidFill>
                          <a:latin typeface="Arial" pitchFamily="34" charset="0"/>
                          <a:ea typeface="MS PGothic" pitchFamily="34" charset="-128"/>
                          <a:cs typeface="Arial" pitchFamily="34" charset="0"/>
                        </a:rPr>
                        <a:t> </a:t>
                      </a:r>
                      <a:r>
                        <a:rPr lang="en-US" sz="1300" b="1" dirty="0" smtClean="0">
                          <a:solidFill>
                            <a:schemeClr val="bg1"/>
                          </a:solidFill>
                          <a:latin typeface="Arial" pitchFamily="34" charset="0"/>
                          <a:ea typeface="MS PGothic" pitchFamily="34" charset="-128"/>
                          <a:cs typeface="Arial" pitchFamily="34" charset="0"/>
                        </a:rPr>
                        <a:t>million</a:t>
                      </a:r>
                      <a:endParaRPr kumimoji="0" lang="en-US" sz="1300" b="0" i="0" u="none" strike="noStrike" cap="none" normalizeH="0" baseline="0" dirty="0" smtClean="0">
                        <a:ln>
                          <a:noFill/>
                        </a:ln>
                        <a:solidFill>
                          <a:srgbClr val="003300"/>
                        </a:solidFill>
                        <a:effectLst/>
                        <a:latin typeface="Arial" pitchFamily="34" charset="0"/>
                        <a:cs typeface="Arial" pitchFamily="34" charset="0"/>
                      </a:endParaRPr>
                    </a:p>
                  </a:txBody>
                  <a:tcPr anchor="ctr" horzOverflow="overflow">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156736"/>
                    </a:solidFill>
                  </a:tcPr>
                </a:tc>
                <a:tc hMerge="1">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endParaRPr kumimoji="0" lang="en-US" sz="1300" b="0" i="0" u="none" strike="noStrike" cap="none" normalizeH="0" baseline="0" dirty="0" smtClean="0">
                        <a:ln>
                          <a:noFill/>
                        </a:ln>
                        <a:solidFill>
                          <a:srgbClr val="003300"/>
                        </a:solidFill>
                        <a:effectLst/>
                        <a:latin typeface="Calibri" pitchFamily="34" charset="0"/>
                        <a:cs typeface="Times New Roman" pitchFamily="18" charset="0"/>
                      </a:endParaRPr>
                    </a:p>
                  </a:txBody>
                  <a:tcPr anchor="ctr" horzOverflow="overflow">
                    <a:lnL w="9525" cap="flat" cmpd="sng" algn="ctr">
                      <a:solidFill>
                        <a:srgbClr val="DEE7D1"/>
                      </a:solidFill>
                      <a:prstDash val="solid"/>
                      <a:round/>
                      <a:headEnd type="none" w="med" len="med"/>
                      <a:tailEnd type="none" w="med" len="med"/>
                    </a:lnL>
                    <a:lnR w="9525" cap="flat" cmpd="sng" algn="ctr">
                      <a:noFill/>
                      <a:prstDash val="solid"/>
                    </a:lnR>
                    <a:lnT w="9525" cap="flat" cmpd="sng" algn="ctr">
                      <a:noFill/>
                      <a:prstDash val="soli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EFF3EA">
                        <a:alpha val="40000"/>
                      </a:srgbClr>
                    </a:solidFill>
                  </a:tcPr>
                </a:tc>
              </a:tr>
              <a:tr h="285284">
                <a:tc gridSpan="2">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lang="en-US" sz="1000" i="1" dirty="0" smtClean="0">
                          <a:solidFill>
                            <a:schemeClr val="bg1"/>
                          </a:solidFill>
                          <a:latin typeface="Arial" pitchFamily="34" charset="0"/>
                          <a:cs typeface="Arial" pitchFamily="34" charset="0"/>
                        </a:rPr>
                        <a:t>in millions</a:t>
                      </a:r>
                    </a:p>
                  </a:txBody>
                  <a:tcPr anchor="ctr" horzOverflow="overflow">
                    <a:lnL w="9525" cap="flat" cmpd="sng" algn="ctr">
                      <a:noFill/>
                      <a:prstDash val="solid"/>
                    </a:lnL>
                    <a:lnR w="9525" cap="flat" cmpd="sng" algn="ctr">
                      <a:noFill/>
                      <a:prstDash val="solid"/>
                      <a:round/>
                      <a:headEnd type="none" w="med" len="med"/>
                      <a:tailEnd type="none" w="med" len="med"/>
                    </a:lnR>
                    <a:lnT w="9525" cap="flat" cmpd="sng" algn="ctr">
                      <a:solidFill>
                        <a:srgbClr val="DEE7D1"/>
                      </a:solidFill>
                      <a:prstDash val="solid"/>
                      <a:round/>
                      <a:headEnd type="none" w="med" len="med"/>
                      <a:tailEnd type="none" w="med" len="me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4FB84A"/>
                    </a:solidFill>
                  </a:tcPr>
                </a:tc>
                <a:tc hMerge="1">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endParaRPr kumimoji="0" lang="en-US" sz="1300" b="0" i="0" u="none" strike="noStrike" cap="none" normalizeH="0" baseline="0" dirty="0" smtClean="0">
                        <a:ln>
                          <a:noFill/>
                        </a:ln>
                        <a:solidFill>
                          <a:srgbClr val="003300"/>
                        </a:solidFill>
                        <a:effectLst/>
                        <a:latin typeface="Calibri" pitchFamily="34" charset="0"/>
                        <a:cs typeface="Times New Roman" pitchFamily="18" charset="0"/>
                      </a:endParaRPr>
                    </a:p>
                  </a:txBody>
                  <a:tcPr anchor="ctr" horzOverflow="overflow">
                    <a:lnL w="9525" cap="flat" cmpd="sng" algn="ctr">
                      <a:solidFill>
                        <a:srgbClr val="DEE7D1"/>
                      </a:solidFill>
                      <a:prstDash val="solid"/>
                      <a:round/>
                      <a:headEnd type="none" w="med" len="med"/>
                      <a:tailEnd type="none" w="med" len="med"/>
                    </a:lnL>
                    <a:lnR w="9525" cap="flat" cmpd="sng" algn="ctr">
                      <a:noFill/>
                      <a:prstDash val="solid"/>
                    </a:lnR>
                    <a:lnT w="9525" cap="flat" cmpd="sng" algn="ctr">
                      <a:solidFill>
                        <a:srgbClr val="DEE7D1"/>
                      </a:solidFill>
                      <a:prstDash val="solid"/>
                      <a:round/>
                      <a:headEnd type="none" w="med" len="med"/>
                      <a:tailEnd type="none" w="med" len="me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EFF3EA">
                        <a:alpha val="40000"/>
                      </a:srgbClr>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JPM Chase $24</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DEE7D1"/>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Citi $9</a:t>
                      </a:r>
                    </a:p>
                  </a:txBody>
                  <a:tcPr anchor="ctr" horzOverflow="overflow">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DEE7D1"/>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Goldman Sachs $22</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Simon Property $9</a:t>
                      </a:r>
                    </a:p>
                  </a:txBody>
                  <a:tcPr anchor="ctr" horzOverflow="overflow">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GECC $16</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lang="en-US" sz="1100" b="0" i="0" u="none" strike="noStrike" kern="1200" baseline="0" dirty="0" smtClean="0">
                          <a:ln>
                            <a:noFill/>
                          </a:ln>
                          <a:solidFill>
                            <a:srgbClr val="003300"/>
                          </a:solidFill>
                          <a:effectLst/>
                          <a:latin typeface="Arial"/>
                          <a:cs typeface="Arial"/>
                        </a:rPr>
                        <a:t>BBT $9</a:t>
                      </a:r>
                      <a:endParaRPr kumimoji="0" lang="en-US" sz="1100" b="0" i="0" u="none" strike="noStrike" cap="none" normalizeH="0" baseline="0" dirty="0" smtClean="0">
                        <a:ln>
                          <a:noFill/>
                        </a:ln>
                        <a:solidFill>
                          <a:srgbClr val="003300"/>
                        </a:solidFill>
                        <a:effectLst/>
                        <a:latin typeface="Arial" pitchFamily="34" charset="0"/>
                        <a:cs typeface="Arial" pitchFamily="34" charset="0"/>
                      </a:endParaRPr>
                    </a:p>
                  </a:txBody>
                  <a:tcPr anchor="ctr" horzOverflow="overflow">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Morgan Stanley $14</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indent="0" algn="ctr" rtl="0" eaLnBrk="1" fontAlgn="base" latinLnBrk="0" hangingPunct="1">
                        <a:spcBef>
                          <a:spcPts val="264"/>
                        </a:spcBef>
                        <a:spcAft>
                          <a:spcPts val="0"/>
                        </a:spcAft>
                      </a:pPr>
                      <a:r>
                        <a:rPr lang="en-US" sz="1100" b="0" i="0" u="none" strike="noStrike" kern="1200" baseline="0" dirty="0">
                          <a:ln>
                            <a:noFill/>
                          </a:ln>
                          <a:solidFill>
                            <a:srgbClr val="003300"/>
                          </a:solidFill>
                          <a:effectLst/>
                          <a:latin typeface="Arial"/>
                          <a:cs typeface="Arial"/>
                        </a:rPr>
                        <a:t>Bank of America $9</a:t>
                      </a:r>
                      <a:endParaRPr lang="en-US" sz="1800" b="0" i="0" u="none" strike="noStrike" dirty="0">
                        <a:effectLst/>
                        <a:latin typeface="Arial"/>
                      </a:endParaRPr>
                    </a:p>
                  </a:txBody>
                  <a:tcPr anchor="ctr">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The Doctor’s Co $12 </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indent="0" algn="ctr" defTabSz="914400" rtl="0" eaLnBrk="1" fontAlgn="base" latinLnBrk="0" hangingPunct="1">
                        <a:lnSpc>
                          <a:spcPct val="100000"/>
                        </a:lnSpc>
                        <a:spcBef>
                          <a:spcPts val="264"/>
                        </a:spcBef>
                        <a:spcAft>
                          <a:spcPts val="0"/>
                        </a:spcAft>
                        <a:buClrTx/>
                        <a:buSzTx/>
                        <a:buFontTx/>
                        <a:buNone/>
                        <a:tabLst/>
                        <a:defRPr/>
                      </a:pPr>
                      <a:r>
                        <a:rPr lang="en-US" sz="1100" b="0" i="0" u="none" strike="noStrike" kern="1200" baseline="0" dirty="0" smtClean="0">
                          <a:ln>
                            <a:noFill/>
                          </a:ln>
                          <a:solidFill>
                            <a:srgbClr val="003300"/>
                          </a:solidFill>
                          <a:effectLst/>
                          <a:latin typeface="Arial"/>
                          <a:cs typeface="Arial"/>
                        </a:rPr>
                        <a:t>Macquarie Bank $9</a:t>
                      </a:r>
                      <a:endParaRPr lang="en-US" sz="1800" b="0" i="0" u="none" strike="noStrike" dirty="0">
                        <a:effectLst/>
                        <a:latin typeface="Arial"/>
                      </a:endParaRPr>
                    </a:p>
                  </a:txBody>
                  <a:tcPr anchor="ctr">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PNC $12</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indent="0" algn="ctr" defTabSz="914400" rtl="0" eaLnBrk="1" fontAlgn="base" latinLnBrk="0" hangingPunct="1">
                        <a:lnSpc>
                          <a:spcPct val="100000"/>
                        </a:lnSpc>
                        <a:spcBef>
                          <a:spcPts val="264"/>
                        </a:spcBef>
                        <a:spcAft>
                          <a:spcPts val="0"/>
                        </a:spcAft>
                        <a:buClrTx/>
                        <a:buSzTx/>
                        <a:buFontTx/>
                        <a:buNone/>
                        <a:tabLst/>
                        <a:defRPr/>
                      </a:pPr>
                      <a:r>
                        <a:rPr lang="en-US" sz="1100" b="0" i="0" u="none" strike="noStrike" kern="1200" baseline="0" dirty="0" smtClean="0">
                          <a:ln>
                            <a:noFill/>
                          </a:ln>
                          <a:solidFill>
                            <a:srgbClr val="003300"/>
                          </a:solidFill>
                          <a:effectLst/>
                          <a:latin typeface="Arial"/>
                          <a:cs typeface="Arial"/>
                        </a:rPr>
                        <a:t>HCP $8</a:t>
                      </a:r>
                      <a:endParaRPr lang="en-US" sz="1800" b="0" i="0" u="none" strike="noStrike" dirty="0">
                        <a:effectLst/>
                        <a:latin typeface="Arial"/>
                      </a:endParaRPr>
                    </a:p>
                  </a:txBody>
                  <a:tcPr anchor="ctr">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NRUC $11</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indent="0" algn="ctr" rtl="0" eaLnBrk="1" fontAlgn="base" latinLnBrk="0" hangingPunct="1">
                        <a:spcBef>
                          <a:spcPts val="264"/>
                        </a:spcBef>
                        <a:spcAft>
                          <a:spcPts val="0"/>
                        </a:spcAft>
                      </a:pPr>
                      <a:r>
                        <a:rPr lang="en-US" sz="1100" b="0" i="0" u="none" strike="noStrike" dirty="0" smtClean="0">
                          <a:effectLst/>
                          <a:latin typeface="Arial"/>
                        </a:rPr>
                        <a:t>Blackrock $7</a:t>
                      </a:r>
                      <a:endParaRPr lang="en-US" sz="1100" b="0" i="0" u="none" strike="noStrike" dirty="0">
                        <a:effectLst/>
                        <a:latin typeface="Arial"/>
                      </a:endParaRPr>
                    </a:p>
                  </a:txBody>
                  <a:tcPr anchor="ctr">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Wells Fargo $10</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indent="0" algn="ctr" rtl="0" eaLnBrk="1" fontAlgn="base" latinLnBrk="0" hangingPunct="1">
                        <a:spcBef>
                          <a:spcPts val="264"/>
                        </a:spcBef>
                        <a:spcAft>
                          <a:spcPts val="0"/>
                        </a:spcAft>
                      </a:pPr>
                      <a:r>
                        <a:rPr lang="en-US" sz="1100" b="0" i="0" u="none" strike="noStrike" dirty="0" smtClean="0">
                          <a:effectLst/>
                          <a:latin typeface="Arial"/>
                        </a:rPr>
                        <a:t>HSBC $7</a:t>
                      </a:r>
                      <a:endParaRPr lang="en-US" sz="1100" b="0" i="0" u="none" strike="noStrike" dirty="0">
                        <a:effectLst/>
                        <a:latin typeface="Arial"/>
                      </a:endParaRPr>
                    </a:p>
                  </a:txBody>
                  <a:tcPr anchor="ctr">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National Bank of Canada  $10</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Digital Realty Trust $7</a:t>
                      </a:r>
                    </a:p>
                  </a:txBody>
                  <a:tcPr anchor="ctr" horzOverflow="overflow">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20040">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Westpac $10</a:t>
                      </a:r>
                    </a:p>
                  </a:txBody>
                  <a:tcPr anchor="ctr" horzOverflow="overflow">
                    <a:lnL w="9525" cap="flat" cmpd="sng" algn="ctr">
                      <a:noFill/>
                      <a:prstDash val="solid"/>
                    </a:lnL>
                    <a:lnR w="9525" cap="flat" cmpd="sng" algn="ctr">
                      <a:solidFill>
                        <a:srgbClr val="4FB94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kumimoji="0" lang="en-US" sz="1100" b="0" i="0" u="none" strike="noStrike" cap="none" normalizeH="0" baseline="0" dirty="0" smtClean="0">
                          <a:ln>
                            <a:noFill/>
                          </a:ln>
                          <a:solidFill>
                            <a:srgbClr val="003300"/>
                          </a:solidFill>
                          <a:effectLst/>
                          <a:latin typeface="Arial" pitchFamily="34" charset="0"/>
                          <a:cs typeface="Arial" pitchFamily="34" charset="0"/>
                        </a:rPr>
                        <a:t>Amex $6</a:t>
                      </a:r>
                    </a:p>
                  </a:txBody>
                  <a:tcPr anchor="ctr" horzOverflow="overflow">
                    <a:lnL w="9525" cap="flat" cmpd="sng" algn="ctr">
                      <a:solidFill>
                        <a:srgbClr val="4FB94A"/>
                      </a:solidFill>
                      <a:prstDash val="solid"/>
                      <a:round/>
                      <a:headEnd type="none" w="med" len="med"/>
                      <a:tailEnd type="none" w="med" len="med"/>
                    </a:lnL>
                    <a:lnR w="9525" cap="flat" cmpd="sng" algn="ctr">
                      <a:noFill/>
                      <a:prstDash val="solid"/>
                    </a:lnR>
                    <a:lnT w="9525" cap="flat" cmpd="sng" algn="ctr">
                      <a:solidFill>
                        <a:srgbClr val="EFF3EA"/>
                      </a:solidFill>
                      <a:prstDash val="solid"/>
                      <a:round/>
                      <a:headEnd type="none" w="med" len="med"/>
                      <a:tailEnd type="none" w="med" len="me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bl>
          </a:graphicData>
        </a:graphic>
      </p:graphicFrame>
      <p:sp>
        <p:nvSpPr>
          <p:cNvPr id="121863" name="Text Box 13"/>
          <p:cNvSpPr txBox="1">
            <a:spLocks noChangeArrowheads="1"/>
          </p:cNvSpPr>
          <p:nvPr/>
        </p:nvSpPr>
        <p:spPr bwMode="auto">
          <a:xfrm>
            <a:off x="3521075" y="6407150"/>
            <a:ext cx="1158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700" dirty="0" smtClean="0">
                <a:solidFill>
                  <a:srgbClr val="85898C"/>
                </a:solidFill>
                <a:cs typeface="Arial" pitchFamily="34" charset="0"/>
              </a:rPr>
              <a:t>6/30/15</a:t>
            </a:r>
            <a:endParaRPr lang="en-US" sz="700" dirty="0">
              <a:solidFill>
                <a:srgbClr val="85898C"/>
              </a:solidFill>
              <a:cs typeface="Arial" pitchFamily="34" charset="0"/>
            </a:endParaRPr>
          </a:p>
        </p:txBody>
      </p:sp>
      <p:sp>
        <p:nvSpPr>
          <p:cNvPr id="11"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23</a:t>
            </a:fld>
            <a:endParaRPr lang="en-US" dirty="0"/>
          </a:p>
        </p:txBody>
      </p:sp>
    </p:spTree>
    <p:extLst>
      <p:ext uri="{BB962C8B-B14F-4D97-AF65-F5344CB8AC3E}">
        <p14:creationId xmlns:p14="http://schemas.microsoft.com/office/powerpoint/2010/main" val="557991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p:cNvGraphicFramePr>
          <p:nvPr>
            <p:extLst>
              <p:ext uri="{D42A27DB-BD31-4B8C-83A1-F6EECF244321}">
                <p14:modId xmlns:p14="http://schemas.microsoft.com/office/powerpoint/2010/main" val="790604209"/>
              </p:ext>
            </p:extLst>
          </p:nvPr>
        </p:nvGraphicFramePr>
        <p:xfrm>
          <a:off x="3529012" y="1025526"/>
          <a:ext cx="4369642" cy="3925887"/>
        </p:xfrm>
        <a:graphic>
          <a:graphicData uri="http://schemas.openxmlformats.org/drawingml/2006/chart">
            <c:chart xmlns:c="http://schemas.openxmlformats.org/drawingml/2006/chart" xmlns:r="http://schemas.openxmlformats.org/officeDocument/2006/relationships" r:id="rId4"/>
          </a:graphicData>
        </a:graphic>
      </p:graphicFrame>
      <p:sp>
        <p:nvSpPr>
          <p:cNvPr id="121859" name="Title 1"/>
          <p:cNvSpPr>
            <a:spLocks noGrp="1"/>
          </p:cNvSpPr>
          <p:nvPr>
            <p:ph type="title"/>
          </p:nvPr>
        </p:nvSpPr>
        <p:spPr/>
        <p:txBody>
          <a:bodyPr/>
          <a:lstStyle/>
          <a:p>
            <a:r>
              <a:rPr dirty="0" smtClean="0"/>
              <a:t>ProAssurance Portfolio Detail: Energy Exposure</a:t>
            </a:r>
          </a:p>
        </p:txBody>
      </p:sp>
      <p:sp>
        <p:nvSpPr>
          <p:cNvPr id="121860" name="Rectangle 7"/>
          <p:cNvSpPr>
            <a:spLocks noChangeArrowheads="1"/>
          </p:cNvSpPr>
          <p:nvPr>
            <p:custDataLst>
              <p:tags r:id="rId1"/>
            </p:custDataLst>
          </p:nvPr>
        </p:nvSpPr>
        <p:spPr bwMode="auto">
          <a:xfrm>
            <a:off x="3516312" y="1025526"/>
            <a:ext cx="4392613" cy="382587"/>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smtClean="0">
                <a:solidFill>
                  <a:srgbClr val="FFFFFF"/>
                </a:solidFill>
                <a:ea typeface="MS PGothic" pitchFamily="34" charset="-128"/>
                <a:cs typeface="MS PGothic" pitchFamily="34" charset="-128"/>
              </a:rPr>
              <a:t>Energy Related Exposure: $256 Million</a:t>
            </a:r>
            <a:endParaRPr lang="en-US" sz="1300" b="1" dirty="0">
              <a:solidFill>
                <a:srgbClr val="FFFFFF"/>
              </a:solidFill>
              <a:ea typeface="MS PGothic" pitchFamily="34" charset="-128"/>
              <a:cs typeface="MS PGothic" pitchFamily="34" charset="-128"/>
            </a:endParaRPr>
          </a:p>
        </p:txBody>
      </p:sp>
      <p:sp>
        <p:nvSpPr>
          <p:cNvPr id="121863" name="Text Box 13"/>
          <p:cNvSpPr txBox="1">
            <a:spLocks noChangeArrowheads="1"/>
          </p:cNvSpPr>
          <p:nvPr/>
        </p:nvSpPr>
        <p:spPr bwMode="auto">
          <a:xfrm>
            <a:off x="3521075" y="6407150"/>
            <a:ext cx="1158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700" dirty="0" smtClean="0">
                <a:solidFill>
                  <a:srgbClr val="85898C"/>
                </a:solidFill>
                <a:cs typeface="Arial" pitchFamily="34" charset="0"/>
              </a:rPr>
              <a:t>6/30/15</a:t>
            </a:r>
            <a:endParaRPr lang="en-US" sz="700" dirty="0">
              <a:solidFill>
                <a:srgbClr val="85898C"/>
              </a:solidFill>
              <a:cs typeface="Arial" pitchFamily="34" charset="0"/>
            </a:endParaRPr>
          </a:p>
        </p:txBody>
      </p:sp>
      <p:sp>
        <p:nvSpPr>
          <p:cNvPr id="11"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24</a:t>
            </a:fld>
            <a:endParaRPr lang="en-US" dirty="0"/>
          </a:p>
        </p:txBody>
      </p:sp>
      <p:sp>
        <p:nvSpPr>
          <p:cNvPr id="9" name="Text Placeholder 23"/>
          <p:cNvSpPr txBox="1">
            <a:spLocks/>
          </p:cNvSpPr>
          <p:nvPr/>
        </p:nvSpPr>
        <p:spPr bwMode="auto">
          <a:xfrm>
            <a:off x="64030" y="1763712"/>
            <a:ext cx="374597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spcBef>
                <a:spcPct val="20000"/>
              </a:spcBef>
              <a:buFontTx/>
              <a:buBlip>
                <a:blip r:embed="rId5"/>
              </a:buBlip>
            </a:pPr>
            <a:r>
              <a:rPr lang="en-US" sz="1600" dirty="0" smtClean="0">
                <a:solidFill>
                  <a:srgbClr val="000000"/>
                </a:solidFill>
                <a:latin typeface="Times New Roman" pitchFamily="18" charset="0"/>
                <a:cs typeface="Times New Roman" pitchFamily="18" charset="0"/>
              </a:rPr>
              <a:t>$147 million is </a:t>
            </a:r>
            <a:r>
              <a:rPr lang="en-US" sz="1600" dirty="0">
                <a:solidFill>
                  <a:srgbClr val="000000"/>
                </a:solidFill>
                <a:latin typeface="Times New Roman" pitchFamily="18" charset="0"/>
                <a:cs typeface="Times New Roman" pitchFamily="18" charset="0"/>
              </a:rPr>
              <a:t>investment </a:t>
            </a:r>
            <a:r>
              <a:rPr lang="en-US" sz="1600" dirty="0" smtClean="0">
                <a:solidFill>
                  <a:srgbClr val="000000"/>
                </a:solidFill>
                <a:latin typeface="Times New Roman" pitchFamily="18" charset="0"/>
                <a:cs typeface="Times New Roman" pitchFamily="18" charset="0"/>
              </a:rPr>
              <a:t>grade</a:t>
            </a:r>
            <a:br>
              <a:rPr lang="en-US" sz="1600" dirty="0" smtClean="0">
                <a:solidFill>
                  <a:srgbClr val="000000"/>
                </a:solidFill>
                <a:latin typeface="Times New Roman" pitchFamily="18" charset="0"/>
                <a:cs typeface="Times New Roman" pitchFamily="18" charset="0"/>
              </a:rPr>
            </a:br>
            <a:r>
              <a:rPr lang="en-US" sz="1600" dirty="0" smtClean="0">
                <a:solidFill>
                  <a:srgbClr val="000000"/>
                </a:solidFill>
                <a:latin typeface="Times New Roman" pitchFamily="18" charset="0"/>
                <a:cs typeface="Times New Roman" pitchFamily="18" charset="0"/>
              </a:rPr>
              <a:t>with </a:t>
            </a:r>
            <a:r>
              <a:rPr lang="en-US" sz="1600" dirty="0">
                <a:solidFill>
                  <a:srgbClr val="000000"/>
                </a:solidFill>
                <a:latin typeface="Times New Roman" pitchFamily="18" charset="0"/>
                <a:cs typeface="Times New Roman" pitchFamily="18" charset="0"/>
              </a:rPr>
              <a:t>a </a:t>
            </a:r>
            <a:r>
              <a:rPr lang="en-US" sz="1600" dirty="0" smtClean="0">
                <a:solidFill>
                  <a:srgbClr val="000000"/>
                </a:solidFill>
                <a:latin typeface="Times New Roman" pitchFamily="18" charset="0"/>
                <a:cs typeface="Times New Roman" pitchFamily="18" charset="0"/>
              </a:rPr>
              <a:t>$4.03 </a:t>
            </a:r>
            <a:r>
              <a:rPr lang="en-US" sz="1600" dirty="0">
                <a:solidFill>
                  <a:srgbClr val="000000"/>
                </a:solidFill>
                <a:latin typeface="Times New Roman" pitchFamily="18" charset="0"/>
                <a:cs typeface="Times New Roman" pitchFamily="18" charset="0"/>
              </a:rPr>
              <a:t>million </a:t>
            </a:r>
            <a:r>
              <a:rPr lang="en-US" sz="1600" dirty="0" smtClean="0">
                <a:solidFill>
                  <a:srgbClr val="000000"/>
                </a:solidFill>
                <a:latin typeface="Times New Roman" pitchFamily="18" charset="0"/>
                <a:cs typeface="Times New Roman" pitchFamily="18" charset="0"/>
              </a:rPr>
              <a:t>net unrealized gain</a:t>
            </a:r>
          </a:p>
          <a:p>
            <a:pPr lvl="1">
              <a:spcBef>
                <a:spcPct val="20000"/>
              </a:spcBef>
              <a:buFontTx/>
              <a:buBlip>
                <a:blip r:embed="rId5"/>
              </a:buBlip>
            </a:pPr>
            <a:r>
              <a:rPr lang="en-US" sz="1600" dirty="0" smtClean="0">
                <a:solidFill>
                  <a:srgbClr val="000000"/>
                </a:solidFill>
                <a:latin typeface="Times New Roman" pitchFamily="18" charset="0"/>
                <a:cs typeface="Times New Roman" pitchFamily="18" charset="0"/>
              </a:rPr>
              <a:t>3.8</a:t>
            </a:r>
            <a:r>
              <a:rPr lang="en-US" sz="1600" dirty="0">
                <a:solidFill>
                  <a:srgbClr val="000000"/>
                </a:solidFill>
                <a:latin typeface="Times New Roman" pitchFamily="18" charset="0"/>
                <a:cs typeface="Times New Roman" pitchFamily="18" charset="0"/>
              </a:rPr>
              <a:t>% of invested assets</a:t>
            </a:r>
          </a:p>
          <a:p>
            <a:pPr>
              <a:spcBef>
                <a:spcPct val="20000"/>
              </a:spcBef>
              <a:buFontTx/>
              <a:buBlip>
                <a:blip r:embed="rId5"/>
              </a:buBlip>
            </a:pPr>
            <a:r>
              <a:rPr lang="en-US" sz="1600" dirty="0">
                <a:solidFill>
                  <a:srgbClr val="000000"/>
                </a:solidFill>
                <a:latin typeface="Times New Roman" pitchFamily="18" charset="0"/>
                <a:cs typeface="Times New Roman" pitchFamily="18" charset="0"/>
              </a:rPr>
              <a:t>$42 million of bonds with </a:t>
            </a:r>
            <a:r>
              <a:rPr lang="en-US" sz="1600" dirty="0" smtClean="0">
                <a:solidFill>
                  <a:srgbClr val="000000"/>
                </a:solidFill>
                <a:latin typeface="Times New Roman" pitchFamily="18" charset="0"/>
                <a:cs typeface="Times New Roman" pitchFamily="18" charset="0"/>
              </a:rPr>
              <a:t>an</a:t>
            </a:r>
            <a:br>
              <a:rPr lang="en-US" sz="1600" dirty="0" smtClean="0">
                <a:solidFill>
                  <a:srgbClr val="000000"/>
                </a:solidFill>
                <a:latin typeface="Times New Roman" pitchFamily="18" charset="0"/>
                <a:cs typeface="Times New Roman" pitchFamily="18" charset="0"/>
              </a:rPr>
            </a:br>
            <a:r>
              <a:rPr lang="en-US" sz="1600" dirty="0" smtClean="0">
                <a:solidFill>
                  <a:srgbClr val="000000"/>
                </a:solidFill>
                <a:latin typeface="Times New Roman" pitchFamily="18" charset="0"/>
                <a:cs typeface="Times New Roman" pitchFamily="18" charset="0"/>
              </a:rPr>
              <a:t>unrealized </a:t>
            </a:r>
            <a:r>
              <a:rPr lang="en-US" sz="1600" dirty="0">
                <a:solidFill>
                  <a:srgbClr val="000000"/>
                </a:solidFill>
                <a:latin typeface="Times New Roman" pitchFamily="18" charset="0"/>
                <a:cs typeface="Times New Roman" pitchFamily="18" charset="0"/>
              </a:rPr>
              <a:t>loss of </a:t>
            </a:r>
            <a:r>
              <a:rPr lang="en-US" sz="1600" dirty="0" smtClean="0">
                <a:solidFill>
                  <a:srgbClr val="000000"/>
                </a:solidFill>
                <a:latin typeface="Times New Roman" pitchFamily="18" charset="0"/>
                <a:cs typeface="Times New Roman" pitchFamily="18" charset="0"/>
              </a:rPr>
              <a:t>$5.5 </a:t>
            </a:r>
            <a:r>
              <a:rPr lang="en-US" sz="1600" dirty="0">
                <a:solidFill>
                  <a:srgbClr val="000000"/>
                </a:solidFill>
                <a:latin typeface="Times New Roman" pitchFamily="18" charset="0"/>
                <a:cs typeface="Times New Roman" pitchFamily="18" charset="0"/>
              </a:rPr>
              <a:t>million</a:t>
            </a:r>
          </a:p>
          <a:p>
            <a:pPr marL="569913" lvl="1" indent="-112713">
              <a:spcBef>
                <a:spcPct val="20000"/>
              </a:spcBef>
              <a:buFontTx/>
              <a:buBlip>
                <a:blip r:embed="rId5"/>
              </a:buBlip>
            </a:pPr>
            <a:r>
              <a:rPr lang="en-US" sz="1600" dirty="0">
                <a:solidFill>
                  <a:srgbClr val="000000"/>
                </a:solidFill>
                <a:latin typeface="Times New Roman" pitchFamily="18" charset="0"/>
                <a:cs typeface="Times New Roman" pitchFamily="18" charset="0"/>
              </a:rPr>
              <a:t>1% of invested assets</a:t>
            </a:r>
          </a:p>
        </p:txBody>
      </p:sp>
    </p:spTree>
    <p:extLst>
      <p:ext uri="{BB962C8B-B14F-4D97-AF65-F5344CB8AC3E}">
        <p14:creationId xmlns:p14="http://schemas.microsoft.com/office/powerpoint/2010/main" val="3441532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8"/>
          <p:cNvGraphicFramePr>
            <a:graphicFrameLocks/>
          </p:cNvGraphicFramePr>
          <p:nvPr>
            <p:extLst>
              <p:ext uri="{D42A27DB-BD31-4B8C-83A1-F6EECF244321}">
                <p14:modId xmlns:p14="http://schemas.microsoft.com/office/powerpoint/2010/main" val="1251354594"/>
              </p:ext>
            </p:extLst>
          </p:nvPr>
        </p:nvGraphicFramePr>
        <p:xfrm>
          <a:off x="377825" y="1112838"/>
          <a:ext cx="4060825" cy="3617912"/>
        </p:xfrm>
        <a:graphic>
          <a:graphicData uri="http://schemas.openxmlformats.org/drawingml/2006/chart">
            <c:chart xmlns:c="http://schemas.openxmlformats.org/drawingml/2006/chart" xmlns:r="http://schemas.openxmlformats.org/officeDocument/2006/relationships" r:id="rId6"/>
          </a:graphicData>
        </a:graphic>
      </p:graphicFrame>
      <p:sp>
        <p:nvSpPr>
          <p:cNvPr id="122883" name="Title 1"/>
          <p:cNvSpPr>
            <a:spLocks noGrp="1"/>
          </p:cNvSpPr>
          <p:nvPr>
            <p:ph type="title"/>
          </p:nvPr>
        </p:nvSpPr>
        <p:spPr/>
        <p:txBody>
          <a:bodyPr/>
          <a:lstStyle/>
          <a:p>
            <a:r>
              <a:rPr dirty="0" smtClean="0"/>
              <a:t>ProAssurance Portfolio Detail: Municipals</a:t>
            </a:r>
          </a:p>
        </p:txBody>
      </p:sp>
      <p:sp>
        <p:nvSpPr>
          <p:cNvPr id="122884" name="Rectangle 7"/>
          <p:cNvSpPr>
            <a:spLocks noChangeArrowheads="1"/>
          </p:cNvSpPr>
          <p:nvPr>
            <p:custDataLst>
              <p:tags r:id="rId1"/>
            </p:custDataLst>
          </p:nvPr>
        </p:nvSpPr>
        <p:spPr bwMode="auto">
          <a:xfrm>
            <a:off x="417513" y="1103313"/>
            <a:ext cx="3946525" cy="382587"/>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a:solidFill>
                  <a:srgbClr val="FFFFFF"/>
                </a:solidFill>
                <a:ea typeface="MS PGothic" pitchFamily="34" charset="-128"/>
                <a:cs typeface="MS PGothic" pitchFamily="34" charset="-128"/>
              </a:rPr>
              <a:t>Municipals: $</a:t>
            </a:r>
            <a:r>
              <a:rPr lang="en-US" sz="1300" b="1" dirty="0" smtClean="0">
                <a:solidFill>
                  <a:srgbClr val="FFFFFF"/>
                </a:solidFill>
                <a:ea typeface="MS PGothic" pitchFamily="34" charset="-128"/>
                <a:cs typeface="MS PGothic" pitchFamily="34" charset="-128"/>
              </a:rPr>
              <a:t>1.0 Billion</a:t>
            </a:r>
            <a:endParaRPr lang="en-US" sz="1300" b="1" dirty="0">
              <a:solidFill>
                <a:srgbClr val="FFFFFF"/>
              </a:solidFill>
              <a:ea typeface="MS PGothic" pitchFamily="34" charset="-128"/>
              <a:cs typeface="MS PGothic" pitchFamily="34" charset="-128"/>
            </a:endParaRPr>
          </a:p>
        </p:txBody>
      </p:sp>
      <p:sp>
        <p:nvSpPr>
          <p:cNvPr id="122885" name="Rectangle 7"/>
          <p:cNvSpPr>
            <a:spLocks noChangeArrowheads="1"/>
          </p:cNvSpPr>
          <p:nvPr>
            <p:custDataLst>
              <p:tags r:id="rId2"/>
            </p:custDataLst>
          </p:nvPr>
        </p:nvSpPr>
        <p:spPr bwMode="auto">
          <a:xfrm>
            <a:off x="415925" y="5253038"/>
            <a:ext cx="39512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a:solidFill>
                  <a:srgbClr val="000000"/>
                </a:solidFill>
                <a:ea typeface="MS PGothic" pitchFamily="34" charset="-128"/>
                <a:cs typeface="MS PGothic" pitchFamily="34" charset="-128"/>
              </a:rPr>
              <a:t>Investment policy has always required investment grade rating prior to applying the effect of insurance</a:t>
            </a:r>
          </a:p>
        </p:txBody>
      </p:sp>
      <p:graphicFrame>
        <p:nvGraphicFramePr>
          <p:cNvPr id="15" name="Group 177"/>
          <p:cNvGraphicFramePr>
            <a:graphicFrameLocks/>
          </p:cNvGraphicFramePr>
          <p:nvPr>
            <p:extLst>
              <p:ext uri="{D42A27DB-BD31-4B8C-83A1-F6EECF244321}">
                <p14:modId xmlns:p14="http://schemas.microsoft.com/office/powerpoint/2010/main" val="2290591034"/>
              </p:ext>
            </p:extLst>
          </p:nvPr>
        </p:nvGraphicFramePr>
        <p:xfrm>
          <a:off x="4762819" y="1112840"/>
          <a:ext cx="3931920" cy="5068640"/>
        </p:xfrm>
        <a:graphic>
          <a:graphicData uri="http://schemas.openxmlformats.org/drawingml/2006/table">
            <a:tbl>
              <a:tblPr bandRow="1">
                <a:effectLst>
                  <a:outerShdw blurRad="127000" dist="38100" dir="2700000" algn="tl" rotWithShape="0">
                    <a:srgbClr val="003300">
                      <a:alpha val="40000"/>
                    </a:srgbClr>
                  </a:outerShdw>
                </a:effectLst>
                <a:tableStyleId>{69C7853C-536D-4A76-A0AE-DD22124D55A5}</a:tableStyleId>
              </a:tblPr>
              <a:tblGrid>
                <a:gridCol w="3073081"/>
                <a:gridCol w="858839"/>
              </a:tblGrid>
              <a:tr h="375148">
                <a:tc gridSpan="2">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lang="en-US" sz="1300" b="1" dirty="0" smtClean="0">
                          <a:solidFill>
                            <a:schemeClr val="bg1"/>
                          </a:solidFill>
                          <a:latin typeface="Arial" pitchFamily="34" charset="0"/>
                          <a:ea typeface="MS PGothic" pitchFamily="34" charset="-128"/>
                          <a:cs typeface="Arial" pitchFamily="34" charset="0"/>
                        </a:rPr>
                        <a:t>Top 10 Municipal Holdings</a:t>
                      </a:r>
                      <a:endParaRPr kumimoji="0" lang="en-US" sz="1300" b="0" i="0" u="none" strike="noStrike" cap="none" normalizeH="0" baseline="0" dirty="0" smtClean="0">
                        <a:ln>
                          <a:noFill/>
                        </a:ln>
                        <a:solidFill>
                          <a:srgbClr val="003300"/>
                        </a:solidFill>
                        <a:effectLst/>
                        <a:latin typeface="Arial" pitchFamily="34" charset="0"/>
                        <a:cs typeface="Arial" pitchFamily="34" charset="0"/>
                      </a:endParaRPr>
                    </a:p>
                  </a:txBody>
                  <a:tcPr anchor="ctr" horzOverflow="overflow">
                    <a:lnL w="9525" cap="flat" cmpd="sng" algn="ctr">
                      <a:noFill/>
                      <a:prstDash val="solid"/>
                    </a:lnL>
                    <a:lnR w="9525" cap="flat" cmpd="sng" algn="ctr">
                      <a:noFill/>
                      <a:prstDash val="solid"/>
                      <a:round/>
                      <a:headEnd type="none" w="med" len="med"/>
                      <a:tailEnd type="none" w="med" len="med"/>
                    </a:lnR>
                    <a:lnT w="9525" cap="flat" cmpd="sng" algn="ctr">
                      <a:noFill/>
                      <a:prstDash val="soli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solidFill>
                      <a:srgbClr val="156736"/>
                    </a:solidFill>
                  </a:tcPr>
                </a:tc>
                <a:tc hMerge="1">
                  <a:txBody>
                    <a:bodyPr/>
                    <a:lstStyle/>
                    <a:p>
                      <a:endParaRPr lang="en-US"/>
                    </a:p>
                  </a:txBody>
                  <a:tcPr/>
                </a:tc>
              </a:tr>
              <a:tr h="315914">
                <a:tc gridSpan="2">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defRPr/>
                      </a:pPr>
                      <a:r>
                        <a:rPr lang="en-US" sz="1000" i="1" dirty="0" smtClean="0">
                          <a:solidFill>
                            <a:srgbClr val="156736"/>
                          </a:solidFill>
                          <a:latin typeface="Arial" pitchFamily="34" charset="0"/>
                          <a:cs typeface="Arial" pitchFamily="34" charset="0"/>
                        </a:rPr>
                        <a:t>in millions</a:t>
                      </a:r>
                    </a:p>
                  </a:txBody>
                  <a:tcPr anchor="ctr" horzOverflow="overflow">
                    <a:lnL w="9525" cap="flat" cmpd="sng" algn="ctr">
                      <a:noFill/>
                      <a:prstDash val="solid"/>
                    </a:lnL>
                    <a:lnR w="9525" cap="flat" cmpd="sng" algn="ctr">
                      <a:noFill/>
                      <a:prstDash val="solid"/>
                      <a:round/>
                      <a:headEnd type="none" w="med" len="med"/>
                      <a:tailEnd type="none" w="med" len="med"/>
                    </a:lnR>
                    <a:lnT w="9525" cap="flat" cmpd="sng" algn="ctr">
                      <a:solidFill>
                        <a:srgbClr val="DEE7D1"/>
                      </a:solidFill>
                      <a:prstDash val="solid"/>
                      <a:round/>
                      <a:headEnd type="none" w="med" len="med"/>
                      <a:tailEnd type="none" w="med" len="med"/>
                    </a:lnT>
                    <a:lnB w="9525" cap="flat" cmpd="sng" algn="ctr">
                      <a:solidFill>
                        <a:srgbClr val="DEE7D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76443">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1100" b="0" i="0" u="none" strike="noStrike" cap="none" normalizeH="0" baseline="0" dirty="0" smtClean="0">
                          <a:ln>
                            <a:noFill/>
                          </a:ln>
                          <a:solidFill>
                            <a:srgbClr val="003300"/>
                          </a:solidFill>
                          <a:effectLst/>
                          <a:latin typeface="Arial" pitchFamily="34" charset="0"/>
                          <a:cs typeface="Arial" pitchFamily="34" charset="0"/>
                        </a:rPr>
                        <a:t>State of Texas</a:t>
                      </a: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DEE7D1"/>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tab pos="457200" algn="dec"/>
                        </a:tabLst>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$15</a:t>
                      </a: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DEE7D1"/>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76443">
                <a:tc>
                  <a:txBody>
                    <a:bodyPr/>
                    <a:lstStyle/>
                    <a:p>
                      <a:r>
                        <a:rPr lang="en-US" sz="1100" b="0" dirty="0" smtClean="0">
                          <a:latin typeface="Arial" pitchFamily="34" charset="0"/>
                          <a:cs typeface="Arial" pitchFamily="34" charset="0"/>
                        </a:rPr>
                        <a:t>Por</a:t>
                      </a:r>
                      <a:r>
                        <a:rPr lang="en-US" sz="1100" b="0" baseline="0" dirty="0" smtClean="0">
                          <a:latin typeface="Arial" pitchFamily="34" charset="0"/>
                          <a:cs typeface="Arial" pitchFamily="34" charset="0"/>
                        </a:rPr>
                        <a:t>t Authority of NY &amp; NJ</a:t>
                      </a:r>
                      <a:endParaRPr lang="en-US" sz="1100" b="0" dirty="0">
                        <a:latin typeface="Arial" pitchFamily="34" charset="0"/>
                        <a:cs typeface="Arial" pitchFamily="34" charset="0"/>
                      </a:endParaRP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algn="ctr"/>
                      <a:r>
                        <a:rPr lang="en-US" sz="1100" b="0" dirty="0" smtClean="0">
                          <a:latin typeface="Arial" pitchFamily="34" charset="0"/>
                          <a:cs typeface="Arial" pitchFamily="34" charset="0"/>
                        </a:rPr>
                        <a:t>$15</a:t>
                      </a:r>
                      <a:endParaRPr lang="en-US" sz="1100" b="0" dirty="0">
                        <a:latin typeface="Arial" pitchFamily="34" charset="0"/>
                        <a:cs typeface="Arial" pitchFamily="34" charset="0"/>
                      </a:endParaRP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466936">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Connecticut State Housing Authority</a:t>
                      </a: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tab pos="457200" algn="dec"/>
                        </a:tabLst>
                        <a:defRPr/>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$13</a:t>
                      </a: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480974">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1100" b="0" i="0" u="none" strike="noStrike" kern="1200" cap="none" normalizeH="0" baseline="0" dirty="0" err="1" smtClean="0">
                          <a:ln>
                            <a:noFill/>
                          </a:ln>
                          <a:solidFill>
                            <a:srgbClr val="003300"/>
                          </a:solidFill>
                          <a:effectLst/>
                          <a:latin typeface="Arial" pitchFamily="34" charset="0"/>
                          <a:ea typeface="+mn-ea"/>
                          <a:cs typeface="Arial" pitchFamily="34" charset="0"/>
                        </a:rPr>
                        <a:t>Triborough</a:t>
                      </a: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 Bridge Authority</a:t>
                      </a: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tab pos="457200" algn="dec"/>
                        </a:tabLst>
                        <a:defRPr/>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$12</a:t>
                      </a: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376443">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Missouri State Highways</a:t>
                      </a: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tab pos="457200" algn="dec"/>
                        </a:tabLst>
                        <a:defRPr/>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$12</a:t>
                      </a: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480974">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Omaha Public Power</a:t>
                      </a: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tab pos="457200" algn="dec"/>
                        </a:tabLst>
                        <a:defRPr/>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$12</a:t>
                      </a: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480974">
                <a:tc>
                  <a:txBody>
                    <a:bodyPr/>
                    <a:lstStyle/>
                    <a:p>
                      <a:r>
                        <a:rPr lang="en-US" sz="1100" dirty="0" smtClean="0">
                          <a:latin typeface="Arial" panose="020B0604020202020204" pitchFamily="34" charset="0"/>
                          <a:cs typeface="Arial" panose="020B0604020202020204" pitchFamily="34" charset="0"/>
                        </a:rPr>
                        <a:t>University of Alabama</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Revenue</a:t>
                      </a:r>
                      <a:endParaRPr lang="en-US" sz="1100" dirty="0">
                        <a:latin typeface="Arial" panose="020B0604020202020204" pitchFamily="34" charset="0"/>
                        <a:cs typeface="Arial" panose="020B0604020202020204" pitchFamily="34" charset="0"/>
                      </a:endParaRP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algn="ctr"/>
                      <a:r>
                        <a:rPr lang="en-US"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480974">
                <a:tc>
                  <a:txBody>
                    <a:bodyPr/>
                    <a:lstStyle/>
                    <a:p>
                      <a:pPr marL="0" marR="0" lvl="0" indent="0" algn="l" defTabSz="914400" rtl="0" eaLnBrk="1" fontAlgn="base" latinLnBrk="0" hangingPunct="1">
                        <a:lnSpc>
                          <a:spcPct val="100000"/>
                        </a:lnSpc>
                        <a:spcBef>
                          <a:spcPct val="20000"/>
                        </a:spcBef>
                        <a:spcAft>
                          <a:spcPct val="0"/>
                        </a:spcAft>
                        <a:buClrTx/>
                        <a:buSzPct val="60000"/>
                        <a:buFontTx/>
                        <a:buNone/>
                        <a:tabLst/>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South Carolina State Public Service</a:t>
                      </a: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marL="0" marR="0" lvl="0" indent="0" algn="ctr" defTabSz="914400" rtl="0" eaLnBrk="1" fontAlgn="base" latinLnBrk="0" hangingPunct="1">
                        <a:lnSpc>
                          <a:spcPct val="100000"/>
                        </a:lnSpc>
                        <a:spcBef>
                          <a:spcPct val="20000"/>
                        </a:spcBef>
                        <a:spcAft>
                          <a:spcPct val="0"/>
                        </a:spcAft>
                        <a:buClrTx/>
                        <a:buSzPct val="60000"/>
                        <a:buFontTx/>
                        <a:buNone/>
                        <a:tabLst>
                          <a:tab pos="457200" algn="dec"/>
                        </a:tabLst>
                        <a:defRPr/>
                      </a:pPr>
                      <a:r>
                        <a:rPr kumimoji="0" lang="en-US" sz="1100" b="0" i="0" u="none" strike="noStrike" kern="1200" cap="none" normalizeH="0" baseline="0" dirty="0" smtClean="0">
                          <a:ln>
                            <a:noFill/>
                          </a:ln>
                          <a:solidFill>
                            <a:srgbClr val="003300"/>
                          </a:solidFill>
                          <a:effectLst/>
                          <a:latin typeface="Arial" pitchFamily="34" charset="0"/>
                          <a:ea typeface="+mn-ea"/>
                          <a:cs typeface="Arial" pitchFamily="34" charset="0"/>
                        </a:rPr>
                        <a:t>$12</a:t>
                      </a: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r h="376443">
                <a:tc>
                  <a:txBody>
                    <a:bodyPr/>
                    <a:lstStyle/>
                    <a:p>
                      <a:r>
                        <a:rPr lang="en-US" sz="1100" dirty="0" smtClean="0">
                          <a:latin typeface="Arial" panose="020B0604020202020204" pitchFamily="34" charset="0"/>
                          <a:cs typeface="Arial" panose="020B0604020202020204" pitchFamily="34" charset="0"/>
                        </a:rPr>
                        <a:t>Pennsylvania State</a:t>
                      </a:r>
                      <a:endParaRPr lang="en-US" sz="1100" dirty="0">
                        <a:latin typeface="Arial" panose="020B0604020202020204" pitchFamily="34" charset="0"/>
                        <a:cs typeface="Arial" panose="020B0604020202020204" pitchFamily="34" charset="0"/>
                      </a:endParaRP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c>
                  <a:txBody>
                    <a:bodyPr/>
                    <a:lstStyle/>
                    <a:p>
                      <a:pPr algn="ctr"/>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DEE7D1"/>
                    </a:solidFill>
                  </a:tcPr>
                </a:tc>
              </a:tr>
              <a:tr h="480974">
                <a:tc>
                  <a:txBody>
                    <a:bodyPr/>
                    <a:lstStyle/>
                    <a:p>
                      <a:r>
                        <a:rPr lang="en-US" sz="1100" dirty="0" smtClean="0">
                          <a:latin typeface="Arial" panose="020B0604020202020204" pitchFamily="34" charset="0"/>
                          <a:cs typeface="Arial" panose="020B0604020202020204" pitchFamily="34" charset="0"/>
                        </a:rPr>
                        <a:t>North Carolina</a:t>
                      </a:r>
                      <a:r>
                        <a:rPr lang="en-US" sz="1100" baseline="0" dirty="0" smtClean="0">
                          <a:latin typeface="Arial" panose="020B0604020202020204" pitchFamily="34" charset="0"/>
                          <a:cs typeface="Arial" panose="020B0604020202020204" pitchFamily="34" charset="0"/>
                        </a:rPr>
                        <a:t> Capital Improvement</a:t>
                      </a:r>
                      <a:endParaRPr lang="en-US" sz="1100" dirty="0">
                        <a:latin typeface="Arial" panose="020B0604020202020204" pitchFamily="34" charset="0"/>
                        <a:cs typeface="Arial" panose="020B0604020202020204" pitchFamily="34" charset="0"/>
                      </a:endParaRPr>
                    </a:p>
                  </a:txBody>
                  <a:tcPr anchor="ctr" horzOverflow="overflow">
                    <a:lnL w="9525" cap="flat" cmpd="sng" algn="ctr">
                      <a:noFill/>
                      <a:prstDash val="solid"/>
                    </a:lnL>
                    <a:lnR w="12700" cap="flat" cmpd="sng" algn="ctr">
                      <a:solidFill>
                        <a:schemeClr val="accent3">
                          <a:lumMod val="60000"/>
                          <a:lumOff val="40000"/>
                        </a:schemeClr>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c>
                  <a:txBody>
                    <a:bodyPr/>
                    <a:lstStyle/>
                    <a:p>
                      <a:pPr algn="ctr"/>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nchor="ctr" horzOverflow="overflow">
                    <a:lnL w="12700" cap="flat" cmpd="sng" algn="ctr">
                      <a:solidFill>
                        <a:schemeClr val="accent3">
                          <a:lumMod val="60000"/>
                          <a:lumOff val="40000"/>
                        </a:schemeClr>
                      </a:solidFill>
                      <a:prstDash val="solid"/>
                      <a:round/>
                      <a:headEnd type="none" w="med" len="med"/>
                      <a:tailEnd type="none" w="med" len="med"/>
                    </a:lnL>
                    <a:lnR w="9525" cap="flat" cmpd="sng" algn="ctr">
                      <a:solidFill>
                        <a:srgbClr val="EFF3EA"/>
                      </a:solidFill>
                      <a:prstDash val="solid"/>
                      <a:round/>
                      <a:headEnd type="none" w="med" len="med"/>
                      <a:tailEnd type="none" w="med" len="med"/>
                    </a:lnR>
                    <a:lnT w="9525" cap="flat" cmpd="sng" algn="ctr">
                      <a:solidFill>
                        <a:srgbClr val="EFF3EA"/>
                      </a:solidFill>
                      <a:prstDash val="solid"/>
                      <a:round/>
                      <a:headEnd type="none" w="med" len="med"/>
                      <a:tailEnd type="none" w="med" len="med"/>
                    </a:lnT>
                    <a:lnB w="9525" cap="flat" cmpd="sng" algn="ctr">
                      <a:solidFill>
                        <a:srgbClr val="EFF3EA"/>
                      </a:solidFill>
                      <a:prstDash val="solid"/>
                      <a:round/>
                      <a:headEnd type="none" w="med" len="med"/>
                      <a:tailEnd type="none" w="med" len="med"/>
                    </a:lnB>
                    <a:lnTlToBr w="12700" cmpd="sng">
                      <a:noFill/>
                      <a:prstDash val="solid"/>
                    </a:lnTlToBr>
                    <a:lnBlToTr w="12700" cmpd="sng">
                      <a:noFill/>
                      <a:prstDash val="solid"/>
                    </a:lnBlToTr>
                    <a:solidFill>
                      <a:srgbClr val="EFF3EA"/>
                    </a:solidFill>
                  </a:tcPr>
                </a:tc>
              </a:tr>
            </a:tbl>
          </a:graphicData>
        </a:graphic>
      </p:graphicFrame>
      <p:sp>
        <p:nvSpPr>
          <p:cNvPr id="122887" name="Rectangle 7"/>
          <p:cNvSpPr>
            <a:spLocks noChangeArrowheads="1"/>
          </p:cNvSpPr>
          <p:nvPr>
            <p:custDataLst>
              <p:tags r:id="rId3"/>
            </p:custDataLst>
          </p:nvPr>
        </p:nvSpPr>
        <p:spPr bwMode="auto">
          <a:xfrm>
            <a:off x="415925" y="4919663"/>
            <a:ext cx="3951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sz="1300" b="1" dirty="0">
                <a:solidFill>
                  <a:srgbClr val="000000"/>
                </a:solidFill>
                <a:ea typeface="MS PGothic" pitchFamily="34" charset="-128"/>
                <a:cs typeface="MS PGothic" pitchFamily="34" charset="-128"/>
              </a:rPr>
              <a:t>Weighted Average Rating: AA</a:t>
            </a:r>
          </a:p>
        </p:txBody>
      </p:sp>
      <p:sp>
        <p:nvSpPr>
          <p:cNvPr id="122888" name="Text Box 13"/>
          <p:cNvSpPr txBox="1">
            <a:spLocks noChangeArrowheads="1"/>
          </p:cNvSpPr>
          <p:nvPr/>
        </p:nvSpPr>
        <p:spPr bwMode="auto">
          <a:xfrm>
            <a:off x="3521075" y="6407150"/>
            <a:ext cx="1158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700" dirty="0" smtClean="0">
                <a:solidFill>
                  <a:srgbClr val="85898C"/>
                </a:solidFill>
                <a:cs typeface="Arial" pitchFamily="34" charset="0"/>
              </a:rPr>
              <a:t>3/31/15</a:t>
            </a:r>
            <a:endParaRPr lang="en-US" sz="700" dirty="0">
              <a:solidFill>
                <a:srgbClr val="85898C"/>
              </a:solidFill>
              <a:cs typeface="Arial" pitchFamily="34" charset="0"/>
            </a:endParaRPr>
          </a:p>
        </p:txBody>
      </p:sp>
      <p:sp>
        <p:nvSpPr>
          <p:cNvPr id="11"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25</a:t>
            </a:fld>
            <a:endParaRPr lang="en-US" dirty="0"/>
          </a:p>
        </p:txBody>
      </p:sp>
    </p:spTree>
    <p:extLst>
      <p:ext uri="{BB962C8B-B14F-4D97-AF65-F5344CB8AC3E}">
        <p14:creationId xmlns:p14="http://schemas.microsoft.com/office/powerpoint/2010/main" val="2394892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p:cNvGraphicFramePr>
          <p:nvPr>
            <p:extLst>
              <p:ext uri="{D42A27DB-BD31-4B8C-83A1-F6EECF244321}">
                <p14:modId xmlns:p14="http://schemas.microsoft.com/office/powerpoint/2010/main" val="517865330"/>
              </p:ext>
            </p:extLst>
          </p:nvPr>
        </p:nvGraphicFramePr>
        <p:xfrm>
          <a:off x="935665" y="1579563"/>
          <a:ext cx="7336465" cy="4611687"/>
        </p:xfrm>
        <a:graphic>
          <a:graphicData uri="http://schemas.openxmlformats.org/drawingml/2006/chart">
            <c:chart xmlns:c="http://schemas.openxmlformats.org/drawingml/2006/chart" xmlns:r="http://schemas.openxmlformats.org/officeDocument/2006/relationships" r:id="rId4"/>
          </a:graphicData>
        </a:graphic>
      </p:graphicFrame>
      <p:sp>
        <p:nvSpPr>
          <p:cNvPr id="123907" name="Title 1"/>
          <p:cNvSpPr>
            <a:spLocks noGrp="1"/>
          </p:cNvSpPr>
          <p:nvPr>
            <p:ph type="title"/>
          </p:nvPr>
        </p:nvSpPr>
        <p:spPr/>
        <p:txBody>
          <a:bodyPr/>
          <a:lstStyle/>
          <a:p>
            <a:r>
              <a:rPr dirty="0" smtClean="0"/>
              <a:t>ProAssurance Portfolio: Equities &amp; Other</a:t>
            </a:r>
          </a:p>
        </p:txBody>
      </p:sp>
      <p:sp>
        <p:nvSpPr>
          <p:cNvPr id="123908" name="Text Box 13"/>
          <p:cNvSpPr txBox="1">
            <a:spLocks noChangeArrowheads="1"/>
          </p:cNvSpPr>
          <p:nvPr/>
        </p:nvSpPr>
        <p:spPr bwMode="auto">
          <a:xfrm>
            <a:off x="3521075" y="6407150"/>
            <a:ext cx="1158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Geneva"/>
                <a:cs typeface="Geneva"/>
              </a:defRPr>
            </a:lvl1pPr>
            <a:lvl2pPr marL="742950" indent="-285750"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algn="ctr" eaLnBrk="1" hangingPunct="1"/>
            <a:r>
              <a:rPr lang="en-US" sz="700" dirty="0" smtClean="0">
                <a:solidFill>
                  <a:srgbClr val="85898C"/>
                </a:solidFill>
                <a:cs typeface="Arial" pitchFamily="34" charset="0"/>
              </a:rPr>
              <a:t>3/31/15</a:t>
            </a:r>
            <a:endParaRPr lang="en-US" sz="700" dirty="0">
              <a:solidFill>
                <a:srgbClr val="85898C"/>
              </a:solidFill>
              <a:cs typeface="Arial" pitchFamily="34" charset="0"/>
            </a:endParaRPr>
          </a:p>
        </p:txBody>
      </p:sp>
      <p:sp>
        <p:nvSpPr>
          <p:cNvPr id="123910" name="Rectangle 7"/>
          <p:cNvSpPr>
            <a:spLocks noChangeArrowheads="1"/>
          </p:cNvSpPr>
          <p:nvPr>
            <p:custDataLst>
              <p:tags r:id="rId1"/>
            </p:custDataLst>
          </p:nvPr>
        </p:nvSpPr>
        <p:spPr bwMode="auto">
          <a:xfrm>
            <a:off x="2216150" y="1149350"/>
            <a:ext cx="3946525" cy="342900"/>
          </a:xfrm>
          <a:prstGeom prst="rect">
            <a:avLst/>
          </a:prstGeom>
          <a:solidFill>
            <a:srgbClr val="15673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87" tIns="45693" rIns="91387" bIns="45693" anchor="ctr"/>
          <a:lstStyle/>
          <a:p>
            <a:pPr marL="173038" indent="-173038" algn="ctr" defTabSz="820738">
              <a:spcBef>
                <a:spcPct val="20000"/>
              </a:spcBef>
              <a:buClr>
                <a:srgbClr val="5A5D62"/>
              </a:buClr>
              <a:buSzPct val="115000"/>
            </a:pPr>
            <a:r>
              <a:rPr lang="en-US" b="1" dirty="0">
                <a:solidFill>
                  <a:srgbClr val="FFFFFF"/>
                </a:solidFill>
                <a:ea typeface="MS PGothic" pitchFamily="34" charset="-128"/>
                <a:cs typeface="MS PGothic" pitchFamily="34" charset="-128"/>
              </a:rPr>
              <a:t>Equities &amp; Other: </a:t>
            </a:r>
            <a:r>
              <a:rPr lang="en-US" b="1" dirty="0" smtClean="0">
                <a:solidFill>
                  <a:srgbClr val="FFFFFF"/>
                </a:solidFill>
                <a:ea typeface="MS PGothic" pitchFamily="34" charset="-128"/>
                <a:cs typeface="MS PGothic" pitchFamily="34" charset="-128"/>
              </a:rPr>
              <a:t>$690 </a:t>
            </a:r>
            <a:r>
              <a:rPr lang="en-US" b="1" dirty="0">
                <a:solidFill>
                  <a:srgbClr val="FFFFFF"/>
                </a:solidFill>
                <a:ea typeface="MS PGothic" pitchFamily="34" charset="-128"/>
                <a:cs typeface="MS PGothic" pitchFamily="34" charset="-128"/>
              </a:rPr>
              <a:t>Million</a:t>
            </a:r>
          </a:p>
        </p:txBody>
      </p:sp>
      <p:sp>
        <p:nvSpPr>
          <p:cNvPr id="13" name="TextBox 1"/>
          <p:cNvSpPr txBox="1"/>
          <p:nvPr/>
        </p:nvSpPr>
        <p:spPr>
          <a:xfrm>
            <a:off x="2606674" y="3565525"/>
            <a:ext cx="1471613" cy="273050"/>
          </a:xfrm>
          <a:prstGeom prst="rect">
            <a:avLst/>
          </a:prstGeom>
          <a:solidFill>
            <a:srgbClr val="156736"/>
          </a:solidFill>
          <a:ln>
            <a:noFill/>
          </a:ln>
          <a:effectLst>
            <a:outerShdw blurRad="50800" dist="38100" dir="2700000" algn="tl" rotWithShape="0">
              <a:prstClr val="black">
                <a:alpha val="40000"/>
              </a:prstClr>
            </a:outerShdw>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b="1" dirty="0" smtClean="0">
                <a:solidFill>
                  <a:prstClr val="white"/>
                </a:solidFill>
              </a:rPr>
              <a:t>5.9% TE </a:t>
            </a:r>
            <a:r>
              <a:rPr lang="en-US" sz="1200" b="1" dirty="0" smtClean="0">
                <a:solidFill>
                  <a:prstClr val="white"/>
                </a:solidFill>
                <a:effectLst>
                  <a:outerShdw blurRad="38100" dist="38100" dir="2700000" algn="tl">
                    <a:srgbClr val="000000">
                      <a:alpha val="43137"/>
                    </a:srgbClr>
                  </a:outerShdw>
                </a:effectLst>
              </a:rPr>
              <a:t>Book</a:t>
            </a:r>
            <a:r>
              <a:rPr lang="en-US" sz="1200" b="1" dirty="0" smtClean="0">
                <a:solidFill>
                  <a:prstClr val="white"/>
                </a:solidFill>
              </a:rPr>
              <a:t> Yield</a:t>
            </a:r>
            <a:endParaRPr lang="en-US" sz="1200" b="1" dirty="0">
              <a:solidFill>
                <a:prstClr val="white"/>
              </a:solidFill>
            </a:endParaRPr>
          </a:p>
        </p:txBody>
      </p:sp>
      <p:sp>
        <p:nvSpPr>
          <p:cNvPr id="14" name="TextBox 1"/>
          <p:cNvSpPr txBox="1"/>
          <p:nvPr/>
        </p:nvSpPr>
        <p:spPr>
          <a:xfrm>
            <a:off x="3141662" y="5009514"/>
            <a:ext cx="1047750" cy="243205"/>
          </a:xfrm>
          <a:prstGeom prst="rect">
            <a:avLst/>
          </a:prstGeom>
          <a:solidFill>
            <a:srgbClr val="4FB94A"/>
          </a:solidFill>
          <a:ln>
            <a:noFill/>
          </a:ln>
          <a:effectLst>
            <a:outerShdw blurRad="50800" dist="38100" dir="2700000" algn="tl" rotWithShape="0">
              <a:prstClr val="black">
                <a:alpha val="40000"/>
              </a:prstClr>
            </a:outerShdw>
          </a:effectLst>
        </p:spPr>
        <p:txBody>
          <a:bodyPr/>
          <a:lstStyle>
            <a:defPPr>
              <a:defRPr lang="en-US"/>
            </a:defPPr>
            <a:lvl1pPr marL="0" indent="0">
              <a:defRPr sz="1200">
                <a:latin typeface="+mn-lt"/>
              </a:defRPr>
            </a:lvl1pPr>
            <a:lvl2pPr indent="0">
              <a:defRPr sz="1100">
                <a:latin typeface="+mn-lt"/>
              </a:defRPr>
            </a:lvl2pPr>
            <a:lvl3pPr indent="0">
              <a:defRPr sz="1100">
                <a:latin typeface="+mn-lt"/>
              </a:defRPr>
            </a:lvl3pPr>
            <a:lvl4pPr indent="0">
              <a:defRPr sz="1100">
                <a:latin typeface="+mn-lt"/>
              </a:defRPr>
            </a:lvl4pPr>
            <a:lvl5pPr indent="0">
              <a:defRPr sz="1100">
                <a:latin typeface="+mn-lt"/>
              </a:defRPr>
            </a:lvl5pPr>
            <a:lvl6pPr indent="0">
              <a:defRPr sz="1100">
                <a:latin typeface="+mn-lt"/>
              </a:defRPr>
            </a:lvl6pPr>
            <a:lvl7pPr indent="0">
              <a:defRPr sz="1100">
                <a:latin typeface="+mn-lt"/>
              </a:defRPr>
            </a:lvl7pPr>
            <a:lvl8pPr indent="0">
              <a:defRPr sz="1100">
                <a:latin typeface="+mn-lt"/>
              </a:defRPr>
            </a:lvl8pPr>
            <a:lvl9pPr indent="0">
              <a:defRPr sz="1100">
                <a:latin typeface="+mn-lt"/>
              </a:defRPr>
            </a:lvl9pPr>
          </a:lstStyle>
          <a:p>
            <a:pPr algn="ctr">
              <a:defRPr/>
            </a:pPr>
            <a:r>
              <a:rPr lang="en-US" b="1" dirty="0">
                <a:solidFill>
                  <a:prstClr val="black"/>
                </a:solidFill>
              </a:rPr>
              <a:t>13% </a:t>
            </a:r>
            <a:r>
              <a:rPr lang="en-US" b="1" dirty="0" smtClean="0">
                <a:solidFill>
                  <a:prstClr val="black"/>
                </a:solidFill>
              </a:rPr>
              <a:t>TE IRR</a:t>
            </a:r>
            <a:endParaRPr lang="en-US" b="1" dirty="0">
              <a:solidFill>
                <a:prstClr val="black"/>
              </a:solidFill>
            </a:endParaRPr>
          </a:p>
        </p:txBody>
      </p:sp>
      <p:sp>
        <p:nvSpPr>
          <p:cNvPr id="10"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26</a:t>
            </a:fld>
            <a:endParaRPr lang="en-US" dirty="0"/>
          </a:p>
        </p:txBody>
      </p:sp>
    </p:spTree>
    <p:extLst>
      <p:ext uri="{BB962C8B-B14F-4D97-AF65-F5344CB8AC3E}">
        <p14:creationId xmlns:p14="http://schemas.microsoft.com/office/powerpoint/2010/main" val="312047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Subtitle 4"/>
          <p:cNvSpPr txBox="1">
            <a:spLocks/>
          </p:cNvSpPr>
          <p:nvPr/>
        </p:nvSpPr>
        <p:spPr bwMode="auto">
          <a:xfrm>
            <a:off x="1368425" y="30003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Geneva"/>
                <a:cs typeface="Geneva"/>
              </a:defRPr>
            </a:lvl1pPr>
            <a:lvl2pPr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marL="0" lvl="1" algn="ctr">
              <a:spcBef>
                <a:spcPct val="20000"/>
              </a:spcBef>
            </a:pPr>
            <a:endParaRPr lang="en-US" sz="2800" dirty="0">
              <a:solidFill>
                <a:srgbClr val="898989"/>
              </a:solidFill>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sz="3600" dirty="0" smtClean="0"/>
              <a:t>How do we </a:t>
            </a:r>
            <a:r>
              <a:rPr lang="en-US" sz="3600" dirty="0" smtClean="0"/>
              <a:t>measure success?</a:t>
            </a:r>
            <a:endParaRPr lang="en-US" sz="3600" dirty="0"/>
          </a:p>
        </p:txBody>
      </p:sp>
      <p:sp>
        <p:nvSpPr>
          <p:cNvPr id="9" name="Subtitle 8"/>
          <p:cNvSpPr>
            <a:spLocks noGrp="1"/>
          </p:cNvSpPr>
          <p:nvPr>
            <p:ph type="subTitle" idx="1"/>
          </p:nvPr>
        </p:nvSpPr>
        <p:spPr>
          <a:xfrm>
            <a:off x="206376" y="3680011"/>
            <a:ext cx="8758238" cy="461665"/>
          </a:xfrm>
        </p:spPr>
        <p:txBody>
          <a:bodyPr/>
          <a:lstStyle/>
          <a:p>
            <a:pPr marL="0" lvl="1"/>
            <a:endParaRPr lang="en-US" dirty="0"/>
          </a:p>
        </p:txBody>
      </p:sp>
    </p:spTree>
    <p:extLst>
      <p:ext uri="{BB962C8B-B14F-4D97-AF65-F5344CB8AC3E}">
        <p14:creationId xmlns:p14="http://schemas.microsoft.com/office/powerpoint/2010/main" val="3857813606"/>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Right Balance</a:t>
            </a:r>
            <a:endParaRPr lang="en-US" dirty="0"/>
          </a:p>
        </p:txBody>
      </p:sp>
      <p:pic>
        <p:nvPicPr>
          <p:cNvPr id="1026" name="Picture 2" descr="http://www.chicagonow.com/life-organized/files/2012/10/msbalan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1208087"/>
            <a:ext cx="6588125" cy="437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52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Right Balance</a:t>
            </a:r>
            <a:endParaRPr lang="en-US" dirty="0"/>
          </a:p>
        </p:txBody>
      </p:sp>
      <p:pic>
        <p:nvPicPr>
          <p:cNvPr id="1026" name="Picture 2" descr="http://www.chicagonow.com/life-organized/files/2012/10/msbalance.jpg">
            <a:hlinkClick r:id="rId2"/>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2375" y="1208087"/>
            <a:ext cx="6588125" cy="4371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1443" y="2438400"/>
            <a:ext cx="4169988" cy="2308324"/>
          </a:xfrm>
          <a:prstGeom prst="rect">
            <a:avLst/>
          </a:prstGeom>
          <a:noFill/>
        </p:spPr>
        <p:txBody>
          <a:bodyPr wrap="none" rtlCol="0">
            <a:spAutoFit/>
          </a:bodyPr>
          <a:lstStyle/>
          <a:p>
            <a:pPr algn="ctr"/>
            <a:r>
              <a:rPr lang="en-US" sz="3600" dirty="0" smtClean="0"/>
              <a:t>Combined Ratio</a:t>
            </a:r>
          </a:p>
          <a:p>
            <a:pPr algn="ctr"/>
            <a:r>
              <a:rPr lang="en-US" sz="3600" dirty="0" smtClean="0"/>
              <a:t>Operating Ratio</a:t>
            </a:r>
          </a:p>
          <a:p>
            <a:pPr algn="ctr"/>
            <a:r>
              <a:rPr lang="en-US" sz="3600" dirty="0" smtClean="0"/>
              <a:t>Return on Equity</a:t>
            </a:r>
          </a:p>
          <a:p>
            <a:pPr algn="ctr"/>
            <a:r>
              <a:rPr lang="en-US" sz="3600" dirty="0" smtClean="0"/>
              <a:t>Book Value per Share</a:t>
            </a:r>
            <a:endParaRPr lang="en-US" sz="3600" dirty="0"/>
          </a:p>
        </p:txBody>
      </p:sp>
    </p:spTree>
    <p:extLst>
      <p:ext uri="{BB962C8B-B14F-4D97-AF65-F5344CB8AC3E}">
        <p14:creationId xmlns:p14="http://schemas.microsoft.com/office/powerpoint/2010/main" val="3319885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 for Today</a:t>
            </a:r>
            <a:endParaRPr lang="en-US" dirty="0"/>
          </a:p>
        </p:txBody>
      </p:sp>
      <p:sp>
        <p:nvSpPr>
          <p:cNvPr id="3" name="Content Placeholder 2"/>
          <p:cNvSpPr>
            <a:spLocks noGrp="1"/>
          </p:cNvSpPr>
          <p:nvPr>
            <p:ph idx="1"/>
          </p:nvPr>
        </p:nvSpPr>
        <p:spPr>
          <a:xfrm>
            <a:off x="192740" y="1682563"/>
            <a:ext cx="8763000" cy="2451953"/>
          </a:xfrm>
        </p:spPr>
        <p:txBody>
          <a:bodyPr/>
          <a:lstStyle/>
          <a:p>
            <a:pPr algn="ctr"/>
            <a:r>
              <a:rPr lang="en-US" dirty="0" smtClean="0"/>
              <a:t>Background on ProAssurance</a:t>
            </a:r>
          </a:p>
          <a:p>
            <a:pPr marL="0" indent="0" algn="ctr">
              <a:buNone/>
            </a:pPr>
            <a:endParaRPr lang="en-US" dirty="0" smtClean="0"/>
          </a:p>
          <a:p>
            <a:pPr algn="ctr"/>
            <a:r>
              <a:rPr lang="en-US" dirty="0" smtClean="0"/>
              <a:t>Basics of Insurance – What we do</a:t>
            </a:r>
          </a:p>
          <a:p>
            <a:pPr marL="0" indent="0" algn="ctr">
              <a:buNone/>
            </a:pPr>
            <a:endParaRPr lang="en-US" dirty="0" smtClean="0"/>
          </a:p>
          <a:p>
            <a:pPr algn="ctr"/>
            <a:r>
              <a:rPr lang="en-US" dirty="0" smtClean="0"/>
              <a:t>Measuring Performance</a:t>
            </a:r>
            <a:endParaRPr lang="en-US" dirty="0"/>
          </a:p>
        </p:txBody>
      </p:sp>
    </p:spTree>
    <p:extLst>
      <p:ext uri="{BB962C8B-B14F-4D97-AF65-F5344CB8AC3E}">
        <p14:creationId xmlns:p14="http://schemas.microsoft.com/office/powerpoint/2010/main" val="479283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Performance – Combined Ratio</a:t>
            </a:r>
            <a:endParaRPr lang="en-US" dirty="0"/>
          </a:p>
        </p:txBody>
      </p:sp>
      <p:sp>
        <p:nvSpPr>
          <p:cNvPr id="3" name="Content Placeholder 2"/>
          <p:cNvSpPr>
            <a:spLocks noGrp="1"/>
          </p:cNvSpPr>
          <p:nvPr>
            <p:ph sz="half" idx="1"/>
          </p:nvPr>
        </p:nvSpPr>
        <p:spPr>
          <a:xfrm>
            <a:off x="457200" y="1219200"/>
            <a:ext cx="8414238" cy="4906963"/>
          </a:xfrm>
        </p:spPr>
        <p:txBody>
          <a:bodyPr/>
          <a:lstStyle/>
          <a:p>
            <a:pPr algn="ctr">
              <a:buNone/>
            </a:pPr>
            <a:endParaRPr lang="en-US" dirty="0" smtClean="0"/>
          </a:p>
          <a:p>
            <a:pPr algn="ctr">
              <a:buNone/>
            </a:pPr>
            <a:r>
              <a:rPr lang="en-US" dirty="0" smtClean="0">
                <a:solidFill>
                  <a:srgbClr val="156736"/>
                </a:solidFill>
              </a:rPr>
              <a:t>Incurred Losses</a:t>
            </a:r>
            <a:r>
              <a:rPr lang="en-US" baseline="30000" dirty="0" smtClean="0">
                <a:solidFill>
                  <a:srgbClr val="156736"/>
                </a:solidFill>
              </a:rPr>
              <a:t>#</a:t>
            </a:r>
            <a:r>
              <a:rPr lang="en-US" dirty="0" smtClean="0">
                <a:solidFill>
                  <a:srgbClr val="156736"/>
                </a:solidFill>
              </a:rPr>
              <a:t>/Net Earned Premium</a:t>
            </a:r>
          </a:p>
          <a:p>
            <a:pPr algn="ctr">
              <a:buNone/>
            </a:pPr>
            <a:r>
              <a:rPr lang="en-US" dirty="0" smtClean="0">
                <a:solidFill>
                  <a:srgbClr val="156736"/>
                </a:solidFill>
              </a:rPr>
              <a:t> + </a:t>
            </a:r>
          </a:p>
          <a:p>
            <a:pPr algn="ctr">
              <a:buNone/>
            </a:pPr>
            <a:r>
              <a:rPr lang="en-US" dirty="0" smtClean="0">
                <a:solidFill>
                  <a:srgbClr val="156736"/>
                </a:solidFill>
              </a:rPr>
              <a:t>Expenses/Net Earned Premium</a:t>
            </a:r>
          </a:p>
          <a:p>
            <a:pPr algn="ctr">
              <a:buNone/>
            </a:pPr>
            <a:r>
              <a:rPr lang="en-US" dirty="0" smtClean="0">
                <a:solidFill>
                  <a:srgbClr val="156736"/>
                </a:solidFill>
              </a:rPr>
              <a:t>=</a:t>
            </a:r>
          </a:p>
          <a:p>
            <a:pPr algn="ctr">
              <a:buNone/>
            </a:pPr>
            <a:r>
              <a:rPr lang="en-US" dirty="0" smtClean="0">
                <a:solidFill>
                  <a:srgbClr val="156736"/>
                </a:solidFill>
              </a:rPr>
              <a:t>Combined Ratio</a:t>
            </a:r>
          </a:p>
          <a:p>
            <a:pPr>
              <a:buNone/>
            </a:pPr>
            <a:endParaRPr lang="en-US" dirty="0" smtClean="0"/>
          </a:p>
          <a:p>
            <a:pPr>
              <a:buNone/>
            </a:pPr>
            <a:endParaRPr lang="en-US" dirty="0" smtClean="0"/>
          </a:p>
          <a:p>
            <a:pPr>
              <a:buNone/>
            </a:pPr>
            <a:r>
              <a:rPr lang="en-US" sz="1800" baseline="30000" dirty="0" smtClean="0"/>
              <a:t>#</a:t>
            </a:r>
            <a:r>
              <a:rPr lang="en-US" sz="1800" dirty="0" smtClean="0"/>
              <a:t>Incurred Losses includes paid losses, </a:t>
            </a:r>
            <a:r>
              <a:rPr lang="en-US" sz="1800" u="sng" dirty="0" smtClean="0"/>
              <a:t>change</a:t>
            </a:r>
            <a:r>
              <a:rPr lang="en-US" sz="1800" dirty="0" smtClean="0"/>
              <a:t> in reserves including IBNR and ALAE and ULAE</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Inside ProAssurance’s Income Statement - YTD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31</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2705317486"/>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
          <p:cNvSpPr>
            <a:spLocks noChangeArrowheads="1"/>
          </p:cNvSpPr>
          <p:nvPr/>
        </p:nvSpPr>
        <p:spPr bwMode="auto">
          <a:xfrm>
            <a:off x="2286000" y="6361113"/>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t>6/30/15</a:t>
            </a:r>
            <a:endParaRPr lang="en-US" sz="1200" dirty="0"/>
          </a:p>
        </p:txBody>
      </p:sp>
    </p:spTree>
    <p:extLst>
      <p:ext uri="{BB962C8B-B14F-4D97-AF65-F5344CB8AC3E}">
        <p14:creationId xmlns:p14="http://schemas.microsoft.com/office/powerpoint/2010/main" val="417599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Combined Ratio</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32</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3031036388"/>
              </p:ext>
            </p:extLst>
          </p:nvPr>
        </p:nvGraphicFramePr>
        <p:xfrm>
          <a:off x="2230439" y="1085849"/>
          <a:ext cx="5351461" cy="2474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
          <p:cNvGraphicFramePr>
            <a:graphicFrameLocks/>
          </p:cNvGraphicFramePr>
          <p:nvPr>
            <p:extLst>
              <p:ext uri="{D42A27DB-BD31-4B8C-83A1-F6EECF244321}">
                <p14:modId xmlns:p14="http://schemas.microsoft.com/office/powerpoint/2010/main" val="746306620"/>
              </p:ext>
            </p:extLst>
          </p:nvPr>
        </p:nvGraphicFramePr>
        <p:xfrm>
          <a:off x="2058989" y="3733800"/>
          <a:ext cx="5922962" cy="2808288"/>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a:off x="885825" y="3419475"/>
            <a:ext cx="7658100" cy="95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financialdirection.co.uk/FinancialDirectionImages/Cartoon2.gif"/>
          <p:cNvPicPr>
            <a:picLocks noChangeAspect="1" noChangeArrowheads="1"/>
          </p:cNvPicPr>
          <p:nvPr/>
        </p:nvPicPr>
        <p:blipFill>
          <a:blip r:embed="rId2" cstate="print"/>
          <a:srcRect/>
          <a:stretch>
            <a:fillRect/>
          </a:stretch>
        </p:blipFill>
        <p:spPr bwMode="auto">
          <a:xfrm>
            <a:off x="1338137" y="1782088"/>
            <a:ext cx="5818555" cy="4603504"/>
          </a:xfrm>
          <a:prstGeom prst="rect">
            <a:avLst/>
          </a:prstGeom>
          <a:noFill/>
        </p:spPr>
      </p:pic>
      <p:sp>
        <p:nvSpPr>
          <p:cNvPr id="3" name="Title 2"/>
          <p:cNvSpPr>
            <a:spLocks noGrp="1"/>
          </p:cNvSpPr>
          <p:nvPr>
            <p:ph type="title"/>
          </p:nvPr>
        </p:nvSpPr>
        <p:spPr/>
        <p:txBody>
          <a:bodyPr/>
          <a:lstStyle/>
          <a:p>
            <a:r>
              <a:rPr lang="en-US" dirty="0" smtClean="0"/>
              <a:t>How the Math Really Works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Inside ProAssurance’s Income Statement - YTD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34</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3195984585"/>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
          <p:cNvSpPr>
            <a:spLocks noChangeArrowheads="1"/>
          </p:cNvSpPr>
          <p:nvPr/>
        </p:nvSpPr>
        <p:spPr bwMode="auto">
          <a:xfrm>
            <a:off x="2286000" y="6361113"/>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t>6/30/15</a:t>
            </a:r>
            <a:endParaRPr lang="en-US" sz="1200" dirty="0"/>
          </a:p>
        </p:txBody>
      </p:sp>
    </p:spTree>
    <p:extLst>
      <p:ext uri="{BB962C8B-B14F-4D97-AF65-F5344CB8AC3E}">
        <p14:creationId xmlns:p14="http://schemas.microsoft.com/office/powerpoint/2010/main" val="258400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Investment Income – The Other Revenue</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35</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1855218812"/>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944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Inside ProAssurance’s Income Statement - YTD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36</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3308258100"/>
              </p:ext>
            </p:extLst>
          </p:nvPr>
        </p:nvGraphicFramePr>
        <p:xfrm>
          <a:off x="373063" y="1204913"/>
          <a:ext cx="8320087" cy="4994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475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Ratio</a:t>
            </a:r>
            <a:endParaRPr lang="en-US" dirty="0"/>
          </a:p>
        </p:txBody>
      </p:sp>
      <p:sp>
        <p:nvSpPr>
          <p:cNvPr id="3" name="Content Placeholder 2"/>
          <p:cNvSpPr>
            <a:spLocks noGrp="1"/>
          </p:cNvSpPr>
          <p:nvPr>
            <p:ph sz="half" idx="1"/>
          </p:nvPr>
        </p:nvSpPr>
        <p:spPr>
          <a:xfrm>
            <a:off x="457200" y="1219200"/>
            <a:ext cx="8414238" cy="4906963"/>
          </a:xfrm>
        </p:spPr>
        <p:txBody>
          <a:bodyPr>
            <a:normAutofit fontScale="92500" lnSpcReduction="20000"/>
          </a:bodyPr>
          <a:lstStyle/>
          <a:p>
            <a:pPr>
              <a:buNone/>
            </a:pPr>
            <a:r>
              <a:rPr lang="en-US" dirty="0" smtClean="0"/>
              <a:t>Reflects the impact of </a:t>
            </a:r>
            <a:r>
              <a:rPr lang="en-US" b="1" dirty="0" smtClean="0"/>
              <a:t>investment earnings </a:t>
            </a:r>
            <a:r>
              <a:rPr lang="en-US" dirty="0" smtClean="0"/>
              <a:t>on the Combined Ratio, a key consideration given the long tail nature of our business.</a:t>
            </a:r>
          </a:p>
          <a:p>
            <a:pPr>
              <a:buNone/>
            </a:pPr>
            <a:endParaRPr lang="en-US" dirty="0" smtClean="0"/>
          </a:p>
          <a:p>
            <a:pPr algn="ctr">
              <a:spcBef>
                <a:spcPts val="300"/>
              </a:spcBef>
              <a:buNone/>
            </a:pPr>
            <a:r>
              <a:rPr lang="en-US" sz="2400" dirty="0" smtClean="0">
                <a:solidFill>
                  <a:srgbClr val="156736"/>
                </a:solidFill>
              </a:rPr>
              <a:t>Incurred Losses/Net Earned Premium</a:t>
            </a:r>
          </a:p>
          <a:p>
            <a:pPr algn="ctr">
              <a:spcBef>
                <a:spcPts val="300"/>
              </a:spcBef>
              <a:buNone/>
            </a:pPr>
            <a:r>
              <a:rPr lang="en-US" sz="2400" dirty="0" smtClean="0">
                <a:solidFill>
                  <a:srgbClr val="156736"/>
                </a:solidFill>
              </a:rPr>
              <a:t> + </a:t>
            </a:r>
          </a:p>
          <a:p>
            <a:pPr algn="ctr">
              <a:spcBef>
                <a:spcPts val="300"/>
              </a:spcBef>
              <a:buNone/>
            </a:pPr>
            <a:r>
              <a:rPr lang="en-US" sz="2400" dirty="0" smtClean="0">
                <a:solidFill>
                  <a:srgbClr val="156736"/>
                </a:solidFill>
              </a:rPr>
              <a:t>Expenses/Net Earned Premium</a:t>
            </a:r>
          </a:p>
          <a:p>
            <a:pPr algn="ctr">
              <a:spcBef>
                <a:spcPts val="300"/>
              </a:spcBef>
              <a:buNone/>
            </a:pPr>
            <a:r>
              <a:rPr lang="en-US" sz="2400" dirty="0" smtClean="0">
                <a:solidFill>
                  <a:srgbClr val="156736"/>
                </a:solidFill>
              </a:rPr>
              <a:t>=</a:t>
            </a:r>
          </a:p>
          <a:p>
            <a:pPr algn="ctr">
              <a:spcBef>
                <a:spcPts val="300"/>
              </a:spcBef>
              <a:buNone/>
            </a:pPr>
            <a:r>
              <a:rPr lang="en-US" sz="2400" dirty="0" smtClean="0">
                <a:solidFill>
                  <a:srgbClr val="156736"/>
                </a:solidFill>
              </a:rPr>
              <a:t>Combined Ratio</a:t>
            </a:r>
          </a:p>
          <a:p>
            <a:pPr algn="ctr">
              <a:spcBef>
                <a:spcPts val="300"/>
              </a:spcBef>
              <a:buNone/>
            </a:pPr>
            <a:r>
              <a:rPr lang="en-US" sz="2400" dirty="0" smtClean="0">
                <a:solidFill>
                  <a:schemeClr val="bg1"/>
                </a:solidFill>
              </a:rPr>
              <a:t>+</a:t>
            </a:r>
          </a:p>
          <a:p>
            <a:pPr algn="ctr">
              <a:spcBef>
                <a:spcPts val="300"/>
              </a:spcBef>
              <a:buNone/>
            </a:pPr>
            <a:r>
              <a:rPr lang="en-US" sz="2400" dirty="0" smtClean="0">
                <a:solidFill>
                  <a:schemeClr val="bg1"/>
                </a:solidFill>
              </a:rPr>
              <a:t>Investment Income/Net Earned Premium</a:t>
            </a:r>
          </a:p>
          <a:p>
            <a:pPr algn="ctr">
              <a:spcBef>
                <a:spcPts val="300"/>
              </a:spcBef>
              <a:buNone/>
            </a:pPr>
            <a:r>
              <a:rPr lang="en-US" sz="2400" dirty="0" smtClean="0">
                <a:solidFill>
                  <a:schemeClr val="bg1"/>
                </a:solidFill>
              </a:rPr>
              <a:t>=</a:t>
            </a:r>
          </a:p>
          <a:p>
            <a:pPr algn="ctr">
              <a:spcBef>
                <a:spcPts val="300"/>
              </a:spcBef>
              <a:buNone/>
            </a:pPr>
            <a:r>
              <a:rPr lang="en-US" sz="2400" dirty="0" smtClean="0">
                <a:solidFill>
                  <a:schemeClr val="bg1"/>
                </a:solidFill>
              </a:rPr>
              <a:t>Operating Ratio</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Ratio</a:t>
            </a:r>
            <a:endParaRPr lang="en-US" dirty="0"/>
          </a:p>
        </p:txBody>
      </p:sp>
      <p:sp>
        <p:nvSpPr>
          <p:cNvPr id="3" name="Content Placeholder 2"/>
          <p:cNvSpPr>
            <a:spLocks noGrp="1"/>
          </p:cNvSpPr>
          <p:nvPr>
            <p:ph sz="half" idx="1"/>
          </p:nvPr>
        </p:nvSpPr>
        <p:spPr>
          <a:xfrm>
            <a:off x="457200" y="1219200"/>
            <a:ext cx="8414238" cy="4906963"/>
          </a:xfrm>
        </p:spPr>
        <p:txBody>
          <a:bodyPr>
            <a:normAutofit fontScale="92500" lnSpcReduction="20000"/>
          </a:bodyPr>
          <a:lstStyle/>
          <a:p>
            <a:pPr>
              <a:buNone/>
            </a:pPr>
            <a:r>
              <a:rPr lang="en-US" dirty="0" smtClean="0"/>
              <a:t>Reflects the impact of investment earnings on the Combined Ratio, a key consideration given the long tail nature of our business.</a:t>
            </a:r>
          </a:p>
          <a:p>
            <a:pPr>
              <a:buNone/>
            </a:pPr>
            <a:endParaRPr lang="en-US" dirty="0" smtClean="0"/>
          </a:p>
          <a:p>
            <a:pPr algn="ctr">
              <a:spcBef>
                <a:spcPts val="300"/>
              </a:spcBef>
              <a:buNone/>
            </a:pPr>
            <a:r>
              <a:rPr lang="en-US" sz="2400" dirty="0" smtClean="0">
                <a:solidFill>
                  <a:schemeClr val="bg1">
                    <a:lumMod val="95000"/>
                  </a:schemeClr>
                </a:solidFill>
              </a:rPr>
              <a:t>Incurred Losses/Net Earned Premium</a:t>
            </a:r>
          </a:p>
          <a:p>
            <a:pPr algn="ctr">
              <a:spcBef>
                <a:spcPts val="300"/>
              </a:spcBef>
              <a:buNone/>
            </a:pPr>
            <a:r>
              <a:rPr lang="en-US" sz="2400" dirty="0" smtClean="0">
                <a:solidFill>
                  <a:schemeClr val="bg1">
                    <a:lumMod val="95000"/>
                  </a:schemeClr>
                </a:solidFill>
              </a:rPr>
              <a:t> + </a:t>
            </a:r>
          </a:p>
          <a:p>
            <a:pPr algn="ctr">
              <a:spcBef>
                <a:spcPts val="300"/>
              </a:spcBef>
              <a:buNone/>
            </a:pPr>
            <a:r>
              <a:rPr lang="en-US" sz="2400" dirty="0" smtClean="0">
                <a:solidFill>
                  <a:schemeClr val="bg1">
                    <a:lumMod val="95000"/>
                  </a:schemeClr>
                </a:solidFill>
              </a:rPr>
              <a:t>Expenses/Net Earned Premium</a:t>
            </a:r>
          </a:p>
          <a:p>
            <a:pPr algn="ctr">
              <a:spcBef>
                <a:spcPts val="300"/>
              </a:spcBef>
              <a:buNone/>
            </a:pPr>
            <a:r>
              <a:rPr lang="en-US" sz="2400" dirty="0" smtClean="0">
                <a:solidFill>
                  <a:schemeClr val="tx1">
                    <a:lumMod val="50000"/>
                    <a:lumOff val="50000"/>
                  </a:schemeClr>
                </a:solidFill>
              </a:rPr>
              <a:t>=</a:t>
            </a:r>
          </a:p>
          <a:p>
            <a:pPr algn="ctr">
              <a:spcBef>
                <a:spcPts val="300"/>
              </a:spcBef>
              <a:buNone/>
            </a:pPr>
            <a:r>
              <a:rPr lang="en-US" sz="2400" dirty="0" smtClean="0">
                <a:solidFill>
                  <a:srgbClr val="156736"/>
                </a:solidFill>
              </a:rPr>
              <a:t>Combined Ratio</a:t>
            </a:r>
          </a:p>
          <a:p>
            <a:pPr algn="ctr">
              <a:spcBef>
                <a:spcPts val="300"/>
              </a:spcBef>
              <a:buNone/>
            </a:pPr>
            <a:r>
              <a:rPr lang="en-US" sz="2400" dirty="0" smtClean="0">
                <a:solidFill>
                  <a:srgbClr val="156736"/>
                </a:solidFill>
              </a:rPr>
              <a:t>-</a:t>
            </a:r>
          </a:p>
          <a:p>
            <a:pPr algn="ctr">
              <a:spcBef>
                <a:spcPts val="300"/>
              </a:spcBef>
              <a:buNone/>
            </a:pPr>
            <a:r>
              <a:rPr lang="en-US" sz="2400" dirty="0" smtClean="0">
                <a:solidFill>
                  <a:srgbClr val="156736"/>
                </a:solidFill>
              </a:rPr>
              <a:t>Investment Income/Net Earned Premium</a:t>
            </a:r>
          </a:p>
          <a:p>
            <a:pPr algn="ctr">
              <a:spcBef>
                <a:spcPts val="300"/>
              </a:spcBef>
              <a:buNone/>
            </a:pPr>
            <a:r>
              <a:rPr lang="en-US" sz="2400" dirty="0" smtClean="0">
                <a:solidFill>
                  <a:srgbClr val="156736"/>
                </a:solidFill>
              </a:rPr>
              <a:t>=</a:t>
            </a:r>
          </a:p>
          <a:p>
            <a:pPr algn="ctr">
              <a:spcBef>
                <a:spcPts val="300"/>
              </a:spcBef>
              <a:buNone/>
            </a:pPr>
            <a:r>
              <a:rPr lang="en-US" sz="2400" dirty="0" smtClean="0">
                <a:solidFill>
                  <a:srgbClr val="156736"/>
                </a:solidFill>
              </a:rPr>
              <a:t>Operating Ratio</a:t>
            </a:r>
            <a:endParaRPr lang="en-US" sz="2400" dirty="0">
              <a:solidFill>
                <a:srgbClr val="15673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Equity</a:t>
            </a:r>
            <a:endParaRPr lang="en-US" dirty="0"/>
          </a:p>
        </p:txBody>
      </p:sp>
      <p:sp>
        <p:nvSpPr>
          <p:cNvPr id="3" name="Content Placeholder 2"/>
          <p:cNvSpPr>
            <a:spLocks noGrp="1"/>
          </p:cNvSpPr>
          <p:nvPr>
            <p:ph sz="half" idx="1"/>
          </p:nvPr>
        </p:nvSpPr>
        <p:spPr>
          <a:xfrm>
            <a:off x="457199" y="1219200"/>
            <a:ext cx="8247185" cy="4906963"/>
          </a:xfrm>
        </p:spPr>
        <p:txBody>
          <a:bodyPr>
            <a:normAutofit lnSpcReduction="10000"/>
          </a:bodyPr>
          <a:lstStyle/>
          <a:p>
            <a:r>
              <a:rPr lang="en-US" dirty="0" smtClean="0"/>
              <a:t>Often calculated using Operating Earnings</a:t>
            </a:r>
          </a:p>
          <a:p>
            <a:endParaRPr lang="en-US" dirty="0" smtClean="0"/>
          </a:p>
          <a:p>
            <a:pPr algn="ctr">
              <a:buNone/>
            </a:pPr>
            <a:r>
              <a:rPr lang="en-US" dirty="0" smtClean="0">
                <a:solidFill>
                  <a:srgbClr val="156736"/>
                </a:solidFill>
              </a:rPr>
              <a:t>Net Income or Operating Earnings</a:t>
            </a:r>
          </a:p>
          <a:p>
            <a:pPr algn="ctr">
              <a:buNone/>
            </a:pPr>
            <a:r>
              <a:rPr lang="en-US" dirty="0" smtClean="0">
                <a:solidFill>
                  <a:srgbClr val="156736"/>
                </a:solidFill>
              </a:rPr>
              <a:t>Average Shareholders Equity</a:t>
            </a:r>
          </a:p>
          <a:p>
            <a:pPr algn="ctr">
              <a:buNone/>
            </a:pPr>
            <a:endParaRPr lang="en-US" dirty="0" smtClean="0">
              <a:solidFill>
                <a:srgbClr val="156736"/>
              </a:solidFill>
            </a:endParaRPr>
          </a:p>
          <a:p>
            <a:pPr algn="ctr">
              <a:buNone/>
            </a:pPr>
            <a:r>
              <a:rPr lang="en-US" dirty="0" smtClean="0">
                <a:solidFill>
                  <a:srgbClr val="156736"/>
                </a:solidFill>
              </a:rPr>
              <a:t>Or as a quick check</a:t>
            </a:r>
          </a:p>
          <a:p>
            <a:pPr algn="ctr">
              <a:buNone/>
            </a:pPr>
            <a:endParaRPr lang="en-US" dirty="0" smtClean="0">
              <a:solidFill>
                <a:srgbClr val="156736"/>
              </a:solidFill>
            </a:endParaRPr>
          </a:p>
          <a:p>
            <a:pPr algn="ctr">
              <a:buNone/>
            </a:pPr>
            <a:r>
              <a:rPr lang="en-US" dirty="0" smtClean="0">
                <a:solidFill>
                  <a:srgbClr val="156736"/>
                </a:solidFill>
              </a:rPr>
              <a:t>Net Income</a:t>
            </a:r>
            <a:r>
              <a:rPr lang="en-US" baseline="30000" dirty="0" smtClean="0">
                <a:solidFill>
                  <a:srgbClr val="156736"/>
                </a:solidFill>
              </a:rPr>
              <a:t>#</a:t>
            </a:r>
            <a:r>
              <a:rPr lang="en-US" dirty="0" smtClean="0">
                <a:solidFill>
                  <a:srgbClr val="156736"/>
                </a:solidFill>
              </a:rPr>
              <a:t> or Operating Earnings Per Share</a:t>
            </a:r>
          </a:p>
          <a:p>
            <a:pPr algn="ctr">
              <a:buNone/>
            </a:pPr>
            <a:r>
              <a:rPr lang="en-US" dirty="0" smtClean="0">
                <a:solidFill>
                  <a:srgbClr val="156736"/>
                </a:solidFill>
              </a:rPr>
              <a:t>Average Book Value Per Share</a:t>
            </a:r>
          </a:p>
          <a:p>
            <a:pPr algn="ctr">
              <a:buNone/>
            </a:pPr>
            <a:endParaRPr lang="en-US" dirty="0" smtClean="0">
              <a:solidFill>
                <a:srgbClr val="156736"/>
              </a:solidFill>
            </a:endParaRPr>
          </a:p>
          <a:p>
            <a:pPr>
              <a:buNone/>
            </a:pPr>
            <a:r>
              <a:rPr lang="en-US" sz="1700" baseline="30000" dirty="0" smtClean="0"/>
              <a:t>#</a:t>
            </a:r>
            <a:r>
              <a:rPr lang="en-US" sz="1700" dirty="0" smtClean="0"/>
              <a:t> Using Basic EPS Calculation</a:t>
            </a:r>
          </a:p>
        </p:txBody>
      </p:sp>
      <p:cxnSp>
        <p:nvCxnSpPr>
          <p:cNvPr id="6" name="Straight Connector 5"/>
          <p:cNvCxnSpPr/>
          <p:nvPr/>
        </p:nvCxnSpPr>
        <p:spPr>
          <a:xfrm>
            <a:off x="1828800" y="2532184"/>
            <a:ext cx="5503984" cy="17585"/>
          </a:xfrm>
          <a:prstGeom prst="line">
            <a:avLst/>
          </a:prstGeom>
          <a:ln w="31750">
            <a:solidFill>
              <a:srgbClr val="0E462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799" y="4730261"/>
            <a:ext cx="5495192" cy="17585"/>
          </a:xfrm>
          <a:prstGeom prst="line">
            <a:avLst/>
          </a:prstGeom>
          <a:ln w="31750">
            <a:solidFill>
              <a:srgbClr val="0E462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pPr algn="ctr"/>
            <a:r>
              <a:rPr lang="en-US" dirty="0" smtClean="0"/>
              <a:t>Mission, Vision and Values</a:t>
            </a:r>
            <a:endParaRPr lang="en-US" dirty="0"/>
          </a:p>
        </p:txBody>
      </p:sp>
      <p:sp>
        <p:nvSpPr>
          <p:cNvPr id="28" name="Slide Number Placeholder 2"/>
          <p:cNvSpPr>
            <a:spLocks noGrp="1"/>
          </p:cNvSpPr>
          <p:nvPr>
            <p:ph type="sldNum" sz="quarter" idx="4"/>
          </p:nvPr>
        </p:nvSpPr>
        <p:spPr>
          <a:prstGeom prst="rect">
            <a:avLst/>
          </a:prstGeom>
        </p:spPr>
        <p:txBody>
          <a:bodyPr/>
          <a:lstStyle>
            <a:lvl1pPr>
              <a:defRPr sz="1000">
                <a:solidFill>
                  <a:schemeClr val="bg1">
                    <a:lumMod val="50000"/>
                  </a:schemeClr>
                </a:solidFill>
              </a:defRPr>
            </a:lvl1pPr>
          </a:lstStyle>
          <a:p>
            <a:pPr>
              <a:defRPr/>
            </a:pPr>
            <a:fld id="{C589E7E3-A02B-4B89-AB77-1610676CB0F1}" type="slidenum">
              <a:rPr lang="en-US" smtClean="0"/>
              <a:pPr>
                <a:defRPr/>
              </a:pPr>
              <a:t>4</a:t>
            </a:fld>
            <a:endParaRPr lang="en-US" dirty="0"/>
          </a:p>
        </p:txBody>
      </p:sp>
      <p:sp>
        <p:nvSpPr>
          <p:cNvPr id="61443" name="Rectangle 5"/>
          <p:cNvSpPr>
            <a:spLocks noGrp="1" noChangeArrowheads="1"/>
          </p:cNvSpPr>
          <p:nvPr>
            <p:ph idx="4294967295"/>
          </p:nvPr>
        </p:nvSpPr>
        <p:spPr>
          <a:xfrm>
            <a:off x="463137" y="1093007"/>
            <a:ext cx="8305800" cy="5134739"/>
          </a:xfrm>
        </p:spPr>
        <p:txBody>
          <a:bodyPr/>
          <a:lstStyle/>
          <a:p>
            <a:pPr marL="0" indent="0" algn="ctr">
              <a:buNone/>
            </a:pPr>
            <a:r>
              <a:rPr lang="en-US" sz="2800" b="1" dirty="0" smtClean="0">
                <a:solidFill>
                  <a:srgbClr val="156736"/>
                </a:solidFill>
              </a:rPr>
              <a:t>Mission</a:t>
            </a:r>
          </a:p>
          <a:p>
            <a:pPr marL="0" indent="0" algn="ctr">
              <a:buNone/>
            </a:pPr>
            <a:r>
              <a:rPr lang="en-US" sz="1600" dirty="0">
                <a:ea typeface="+mj-ea"/>
              </a:rPr>
              <a:t>We exist to protect </a:t>
            </a:r>
            <a:r>
              <a:rPr lang="en-US" sz="1600" dirty="0" smtClean="0">
                <a:ea typeface="+mj-ea"/>
              </a:rPr>
              <a:t>others</a:t>
            </a:r>
          </a:p>
          <a:p>
            <a:pPr marL="0" indent="0" algn="ctr">
              <a:buNone/>
            </a:pPr>
            <a:endParaRPr lang="en-US" sz="1600" b="1" dirty="0">
              <a:ea typeface="+mj-ea"/>
            </a:endParaRPr>
          </a:p>
          <a:p>
            <a:pPr marL="0" indent="0" algn="ctr">
              <a:buNone/>
            </a:pPr>
            <a:r>
              <a:rPr lang="en-US" sz="2800" b="1" dirty="0" smtClean="0">
                <a:solidFill>
                  <a:srgbClr val="156736"/>
                </a:solidFill>
              </a:rPr>
              <a:t>Vision</a:t>
            </a:r>
          </a:p>
          <a:p>
            <a:pPr marL="0" indent="0" algn="ctr">
              <a:buNone/>
            </a:pPr>
            <a:r>
              <a:rPr lang="en-US" sz="1600" dirty="0" smtClean="0">
                <a:ea typeface="+mj-ea"/>
              </a:rPr>
              <a:t>We will be the best in the world at understanding and providing solutions for the risks our customers encounter as healers, innovators, employers, and professionals.</a:t>
            </a:r>
            <a:br>
              <a:rPr lang="en-US" sz="1600" dirty="0" smtClean="0">
                <a:ea typeface="+mj-ea"/>
              </a:rPr>
            </a:br>
            <a:r>
              <a:rPr lang="en-US" sz="1600" dirty="0" smtClean="0">
                <a:ea typeface="+mj-ea"/>
              </a:rPr>
              <a:t/>
            </a:r>
            <a:br>
              <a:rPr lang="en-US" sz="1600" dirty="0" smtClean="0">
                <a:ea typeface="+mj-ea"/>
              </a:rPr>
            </a:br>
            <a:r>
              <a:rPr lang="en-US" sz="1600" dirty="0" smtClean="0">
                <a:ea typeface="+mj-ea"/>
              </a:rPr>
              <a:t>Through an integrated family of specialty companies, products, and services, we will be a trusted partner enabling those we serve to focus on their vital work.</a:t>
            </a:r>
            <a:br>
              <a:rPr lang="en-US" sz="1600" dirty="0" smtClean="0">
                <a:ea typeface="+mj-ea"/>
              </a:rPr>
            </a:br>
            <a:r>
              <a:rPr lang="en-US" sz="1600" dirty="0" smtClean="0">
                <a:ea typeface="+mj-ea"/>
              </a:rPr>
              <a:t/>
            </a:r>
            <a:br>
              <a:rPr lang="en-US" sz="1600" dirty="0" smtClean="0">
                <a:ea typeface="+mj-ea"/>
              </a:rPr>
            </a:br>
            <a:r>
              <a:rPr lang="en-US" sz="1600" dirty="0" smtClean="0">
                <a:ea typeface="+mj-ea"/>
              </a:rPr>
              <a:t>As the employer of choice, we embrace every day as a singular opportunity to reach for extraordinary outcomes, build and deepen superior relationships, and accomplish our mission with infectious enthusiasm and unbending integrity</a:t>
            </a:r>
          </a:p>
          <a:p>
            <a:pPr marL="0" indent="0" algn="ctr">
              <a:buNone/>
            </a:pPr>
            <a:endParaRPr lang="en-US" sz="1600" b="1" dirty="0" smtClean="0">
              <a:solidFill>
                <a:srgbClr val="156736"/>
              </a:solidFill>
              <a:ea typeface="+mj-ea"/>
            </a:endParaRPr>
          </a:p>
          <a:p>
            <a:pPr marL="0" indent="0" algn="ctr">
              <a:buNone/>
            </a:pPr>
            <a:r>
              <a:rPr lang="en-US" sz="2800" b="1" dirty="0" smtClean="0">
                <a:solidFill>
                  <a:srgbClr val="156736"/>
                </a:solidFill>
                <a:ea typeface="+mj-ea"/>
              </a:rPr>
              <a:t>Values</a:t>
            </a:r>
          </a:p>
          <a:p>
            <a:pPr marL="0" indent="0" algn="ctr">
              <a:buNone/>
            </a:pPr>
            <a:r>
              <a:rPr lang="en-US" sz="1600" dirty="0" smtClean="0">
                <a:ea typeface="+mj-ea"/>
              </a:rPr>
              <a:t>Integrity		Relationships	Leadership		Enthusiasm</a:t>
            </a:r>
            <a:endParaRPr lang="en-US" sz="1600" dirty="0"/>
          </a:p>
        </p:txBody>
      </p:sp>
    </p:spTree>
    <p:extLst>
      <p:ext uri="{BB962C8B-B14F-4D97-AF65-F5344CB8AC3E}">
        <p14:creationId xmlns:p14="http://schemas.microsoft.com/office/powerpoint/2010/main" val="33884957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Inside ProAssurance’s Income Statement - YTD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40</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793977578"/>
              </p:ext>
            </p:extLst>
          </p:nvPr>
        </p:nvGraphicFramePr>
        <p:xfrm>
          <a:off x="373063" y="1204913"/>
          <a:ext cx="4198937" cy="48910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
          <p:cNvSpPr>
            <a:spLocks noChangeArrowheads="1"/>
          </p:cNvSpPr>
          <p:nvPr/>
        </p:nvSpPr>
        <p:spPr bwMode="auto">
          <a:xfrm>
            <a:off x="2286000" y="6361113"/>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t>6/30/15</a:t>
            </a:r>
            <a:endParaRPr lang="en-US" sz="1200" dirty="0"/>
          </a:p>
        </p:txBody>
      </p:sp>
      <p:graphicFrame>
        <p:nvGraphicFramePr>
          <p:cNvPr id="7" name="Chart 2"/>
          <p:cNvGraphicFramePr>
            <a:graphicFrameLocks/>
          </p:cNvGraphicFramePr>
          <p:nvPr>
            <p:extLst>
              <p:ext uri="{D42A27DB-BD31-4B8C-83A1-F6EECF244321}">
                <p14:modId xmlns:p14="http://schemas.microsoft.com/office/powerpoint/2010/main" val="182256690"/>
              </p:ext>
            </p:extLst>
          </p:nvPr>
        </p:nvGraphicFramePr>
        <p:xfrm>
          <a:off x="4667250" y="1158875"/>
          <a:ext cx="4054475" cy="501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78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Inside ProAssurance’s Income Statement - YTD</a:t>
            </a:r>
            <a:endParaRPr lang="en-US" dirty="0"/>
          </a:p>
        </p:txBody>
      </p:sp>
      <p:sp>
        <p:nvSpPr>
          <p:cNvPr id="6" name="Rectangle 5"/>
          <p:cNvSpPr>
            <a:spLocks noGrp="1" noChangeArrowheads="1"/>
          </p:cNvSpPr>
          <p:nvPr>
            <p:ph type="sldNum" sz="quarter" idx="4"/>
          </p:nvPr>
        </p:nvSpPr>
        <p:spPr/>
        <p:txBody>
          <a:bodyPr/>
          <a:lstStyle/>
          <a:p>
            <a:fld id="{4A2CD433-E00D-4E67-916F-20D5907E0407}" type="slidenum">
              <a:rPr lang="en-US" smtClean="0"/>
              <a:pPr/>
              <a:t>41</a:t>
            </a:fld>
            <a:endParaRPr lang="en-US" dirty="0"/>
          </a:p>
        </p:txBody>
      </p:sp>
      <p:graphicFrame>
        <p:nvGraphicFramePr>
          <p:cNvPr id="2" name="Chart 2"/>
          <p:cNvGraphicFramePr>
            <a:graphicFrameLocks/>
          </p:cNvGraphicFramePr>
          <p:nvPr>
            <p:extLst>
              <p:ext uri="{D42A27DB-BD31-4B8C-83A1-F6EECF244321}">
                <p14:modId xmlns:p14="http://schemas.microsoft.com/office/powerpoint/2010/main" val="4077922859"/>
              </p:ext>
            </p:extLst>
          </p:nvPr>
        </p:nvGraphicFramePr>
        <p:xfrm>
          <a:off x="373063" y="1204913"/>
          <a:ext cx="4198937" cy="4891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
          <p:cNvGraphicFramePr>
            <a:graphicFrameLocks/>
          </p:cNvGraphicFramePr>
          <p:nvPr>
            <p:extLst>
              <p:ext uri="{D42A27DB-BD31-4B8C-83A1-F6EECF244321}">
                <p14:modId xmlns:p14="http://schemas.microsoft.com/office/powerpoint/2010/main" val="919711332"/>
              </p:ext>
            </p:extLst>
          </p:nvPr>
        </p:nvGraphicFramePr>
        <p:xfrm>
          <a:off x="4667250" y="1158875"/>
          <a:ext cx="4054475" cy="501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5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Equity</a:t>
            </a:r>
            <a:endParaRPr lang="en-US" dirty="0"/>
          </a:p>
        </p:txBody>
      </p:sp>
      <p:sp>
        <p:nvSpPr>
          <p:cNvPr id="3" name="Content Placeholder 2"/>
          <p:cNvSpPr>
            <a:spLocks noGrp="1"/>
          </p:cNvSpPr>
          <p:nvPr>
            <p:ph sz="half" idx="1"/>
          </p:nvPr>
        </p:nvSpPr>
        <p:spPr>
          <a:xfrm>
            <a:off x="457199" y="1219200"/>
            <a:ext cx="8247185" cy="4906963"/>
          </a:xfrm>
        </p:spPr>
        <p:txBody>
          <a:bodyPr/>
          <a:lstStyle/>
          <a:p>
            <a:r>
              <a:rPr lang="en-US" dirty="0" smtClean="0"/>
              <a:t>How does this relate to the Combined Ratio and Operating Ratio?</a:t>
            </a:r>
          </a:p>
          <a:p>
            <a:endParaRPr lang="en-US" dirty="0" smtClean="0"/>
          </a:p>
          <a:p>
            <a:pPr algn="ctr">
              <a:buNone/>
            </a:pPr>
            <a:r>
              <a:rPr lang="en-US" dirty="0" smtClean="0">
                <a:solidFill>
                  <a:srgbClr val="156736"/>
                </a:solidFill>
              </a:rPr>
              <a:t>(1-Operating Ratio) x Premium to Equity Ratio</a:t>
            </a:r>
          </a:p>
          <a:p>
            <a:pPr algn="ctr">
              <a:buNone/>
            </a:pPr>
            <a:r>
              <a:rPr lang="en-US" dirty="0" smtClean="0">
                <a:solidFill>
                  <a:srgbClr val="156736"/>
                </a:solidFill>
              </a:rPr>
              <a:t>=</a:t>
            </a:r>
          </a:p>
          <a:p>
            <a:pPr algn="ctr">
              <a:buNone/>
            </a:pPr>
            <a:r>
              <a:rPr lang="en-US" dirty="0" smtClean="0">
                <a:solidFill>
                  <a:srgbClr val="156736"/>
                </a:solidFill>
              </a:rPr>
              <a:t>Pre-tax Return on Equity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Equity</a:t>
            </a:r>
            <a:endParaRPr lang="en-US" dirty="0"/>
          </a:p>
        </p:txBody>
      </p:sp>
      <p:sp>
        <p:nvSpPr>
          <p:cNvPr id="3" name="Content Placeholder 2"/>
          <p:cNvSpPr>
            <a:spLocks noGrp="1"/>
          </p:cNvSpPr>
          <p:nvPr>
            <p:ph sz="half" idx="1"/>
          </p:nvPr>
        </p:nvSpPr>
        <p:spPr>
          <a:xfrm>
            <a:off x="457199" y="1219200"/>
            <a:ext cx="8247185" cy="4906963"/>
          </a:xfrm>
        </p:spPr>
        <p:txBody>
          <a:bodyPr>
            <a:normAutofit/>
          </a:bodyPr>
          <a:lstStyle/>
          <a:p>
            <a:r>
              <a:rPr lang="en-US" dirty="0" smtClean="0"/>
              <a:t>The Math – for the actuaries</a:t>
            </a:r>
          </a:p>
          <a:p>
            <a:endParaRPr lang="en-US" dirty="0" smtClean="0"/>
          </a:p>
          <a:p>
            <a:pPr algn="ctr">
              <a:buNone/>
            </a:pPr>
            <a:r>
              <a:rPr lang="en-US" sz="2400" dirty="0" smtClean="0">
                <a:solidFill>
                  <a:srgbClr val="156736"/>
                </a:solidFill>
              </a:rPr>
              <a:t>ROE = net income/equity</a:t>
            </a:r>
          </a:p>
          <a:p>
            <a:pPr algn="ctr">
              <a:buNone/>
            </a:pPr>
            <a:r>
              <a:rPr lang="en-US" sz="2400" dirty="0" smtClean="0">
                <a:solidFill>
                  <a:srgbClr val="156736"/>
                </a:solidFill>
              </a:rPr>
              <a:t>Net income = Premiums - Losses-Expenses + Investment Income</a:t>
            </a:r>
          </a:p>
          <a:p>
            <a:pPr algn="ctr">
              <a:buNone/>
            </a:pPr>
            <a:r>
              <a:rPr lang="en-US" sz="2400" dirty="0" smtClean="0">
                <a:solidFill>
                  <a:srgbClr val="156736"/>
                </a:solidFill>
              </a:rPr>
              <a:t>Net income = Premiums*(1-Losses/Premiums – Expenses/Premiums + Investment Income/Premiums)</a:t>
            </a:r>
          </a:p>
          <a:p>
            <a:pPr algn="ctr">
              <a:buNone/>
            </a:pPr>
            <a:r>
              <a:rPr lang="en-US" sz="2400" dirty="0" smtClean="0">
                <a:solidFill>
                  <a:srgbClr val="156736"/>
                </a:solidFill>
              </a:rPr>
              <a:t>Net income = Premiums*[1-(Loss Ratio + Expense Ratio-Investment Income/Premiums)]</a:t>
            </a:r>
          </a:p>
          <a:p>
            <a:pPr algn="ctr">
              <a:buNone/>
            </a:pPr>
            <a:r>
              <a:rPr lang="en-US" sz="2400" dirty="0" smtClean="0">
                <a:solidFill>
                  <a:srgbClr val="156736"/>
                </a:solidFill>
              </a:rPr>
              <a:t>Net income = Premiums*(1-Operating Ratio)</a:t>
            </a:r>
          </a:p>
          <a:p>
            <a:pPr algn="ctr">
              <a:buNone/>
            </a:pPr>
            <a:r>
              <a:rPr lang="en-US" sz="2400" dirty="0" smtClean="0">
                <a:solidFill>
                  <a:srgbClr val="156736"/>
                </a:solidFill>
              </a:rPr>
              <a:t>ROE = Premiums*(1-Operating Ratio)/equity</a:t>
            </a:r>
          </a:p>
          <a:p>
            <a:pPr algn="ctr">
              <a:buNone/>
            </a:pPr>
            <a:r>
              <a:rPr lang="en-US" sz="2400" dirty="0" smtClean="0">
                <a:solidFill>
                  <a:srgbClr val="156736"/>
                </a:solidFill>
              </a:rPr>
              <a:t>ROE = (1-Operating Ratio)*Premiums/equity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andreir.files.wordpress.com/2008/10/fnd343.jpg"/>
          <p:cNvPicPr>
            <a:picLocks noChangeAspect="1" noChangeArrowheads="1"/>
          </p:cNvPicPr>
          <p:nvPr/>
        </p:nvPicPr>
        <p:blipFill>
          <a:blip r:embed="rId2" cstate="print"/>
          <a:srcRect/>
          <a:stretch>
            <a:fillRect/>
          </a:stretch>
        </p:blipFill>
        <p:spPr bwMode="auto">
          <a:xfrm>
            <a:off x="1841024" y="1529905"/>
            <a:ext cx="4752975" cy="5162550"/>
          </a:xfrm>
          <a:prstGeom prst="rect">
            <a:avLst/>
          </a:prstGeom>
          <a:noFill/>
        </p:spPr>
      </p:pic>
      <p:sp>
        <p:nvSpPr>
          <p:cNvPr id="3" name="Title 2"/>
          <p:cNvSpPr>
            <a:spLocks noGrp="1"/>
          </p:cNvSpPr>
          <p:nvPr>
            <p:ph type="title"/>
          </p:nvPr>
        </p:nvSpPr>
        <p:spPr/>
        <p:txBody>
          <a:bodyPr/>
          <a:lstStyle/>
          <a:p>
            <a:r>
              <a:rPr lang="en-US" dirty="0" smtClean="0"/>
              <a:t>More for the Actuaries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Value Per Share</a:t>
            </a:r>
            <a:endParaRPr lang="en-US" dirty="0"/>
          </a:p>
        </p:txBody>
      </p:sp>
      <p:sp>
        <p:nvSpPr>
          <p:cNvPr id="3" name="Content Placeholder 2"/>
          <p:cNvSpPr>
            <a:spLocks noGrp="1"/>
          </p:cNvSpPr>
          <p:nvPr>
            <p:ph sz="half" idx="1"/>
          </p:nvPr>
        </p:nvSpPr>
        <p:spPr>
          <a:xfrm>
            <a:off x="457200" y="1219200"/>
            <a:ext cx="8229600" cy="4906963"/>
          </a:xfrm>
        </p:spPr>
        <p:txBody>
          <a:bodyPr/>
          <a:lstStyle/>
          <a:p>
            <a:r>
              <a:rPr lang="en-US" dirty="0" smtClean="0"/>
              <a:t>Book value is often seen as the best measure of intrinsic value</a:t>
            </a:r>
          </a:p>
          <a:p>
            <a:endParaRPr lang="en-US" dirty="0" smtClean="0"/>
          </a:p>
          <a:p>
            <a:pPr algn="ctr">
              <a:buNone/>
            </a:pPr>
            <a:r>
              <a:rPr lang="en-US" dirty="0" smtClean="0">
                <a:solidFill>
                  <a:srgbClr val="156736"/>
                </a:solidFill>
              </a:rPr>
              <a:t>Equity</a:t>
            </a:r>
          </a:p>
          <a:p>
            <a:pPr algn="ctr">
              <a:buNone/>
            </a:pPr>
            <a:endParaRPr lang="en-US" dirty="0" smtClean="0">
              <a:solidFill>
                <a:srgbClr val="156736"/>
              </a:solidFill>
            </a:endParaRPr>
          </a:p>
          <a:p>
            <a:pPr algn="ctr">
              <a:buNone/>
            </a:pPr>
            <a:r>
              <a:rPr lang="en-US" dirty="0" smtClean="0">
                <a:solidFill>
                  <a:srgbClr val="156736"/>
                </a:solidFill>
              </a:rPr>
              <a:t>Total Shares Outstanding</a:t>
            </a:r>
            <a:endParaRPr lang="en-US" dirty="0">
              <a:solidFill>
                <a:srgbClr val="156736"/>
              </a:solidFill>
            </a:endParaRPr>
          </a:p>
        </p:txBody>
      </p:sp>
      <p:cxnSp>
        <p:nvCxnSpPr>
          <p:cNvPr id="6" name="Straight Connector 5"/>
          <p:cNvCxnSpPr/>
          <p:nvPr/>
        </p:nvCxnSpPr>
        <p:spPr>
          <a:xfrm>
            <a:off x="2294792" y="3411415"/>
            <a:ext cx="4580793" cy="0"/>
          </a:xfrm>
          <a:prstGeom prst="line">
            <a:avLst/>
          </a:prstGeom>
          <a:ln w="44450">
            <a:solidFill>
              <a:srgbClr val="0E462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ancial Statements Cartoon - No one understands financial statements"/>
          <p:cNvPicPr>
            <a:picLocks noChangeAspect="1" noChangeArrowheads="1"/>
          </p:cNvPicPr>
          <p:nvPr/>
        </p:nvPicPr>
        <p:blipFill>
          <a:blip r:embed="rId2" cstate="print"/>
          <a:srcRect/>
          <a:stretch>
            <a:fillRect/>
          </a:stretch>
        </p:blipFill>
        <p:spPr bwMode="auto">
          <a:xfrm>
            <a:off x="1958739" y="1448945"/>
            <a:ext cx="4574686" cy="5133313"/>
          </a:xfrm>
          <a:prstGeom prst="rect">
            <a:avLst/>
          </a:prstGeom>
          <a:noFill/>
        </p:spPr>
      </p:pic>
      <p:sp>
        <p:nvSpPr>
          <p:cNvPr id="3" name="Title 2"/>
          <p:cNvSpPr>
            <a:spLocks noGrp="1"/>
          </p:cNvSpPr>
          <p:nvPr>
            <p:ph type="title"/>
          </p:nvPr>
        </p:nvSpPr>
        <p:spPr/>
        <p:txBody>
          <a:bodyPr/>
          <a:lstStyle/>
          <a:p>
            <a:r>
              <a:rPr lang="en-US" dirty="0" smtClean="0"/>
              <a:t>Are you lost yet?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Subtitle 4"/>
          <p:cNvSpPr txBox="1">
            <a:spLocks/>
          </p:cNvSpPr>
          <p:nvPr/>
        </p:nvSpPr>
        <p:spPr bwMode="auto">
          <a:xfrm>
            <a:off x="1368425" y="30003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Geneva"/>
                <a:cs typeface="Geneva"/>
              </a:defRPr>
            </a:lvl1pPr>
            <a:lvl2pPr eaLnBrk="0" hangingPunct="0">
              <a:defRPr sz="2000">
                <a:solidFill>
                  <a:schemeClr val="tx1"/>
                </a:solidFill>
                <a:latin typeface="Arial" pitchFamily="34" charset="0"/>
                <a:ea typeface="Geneva"/>
                <a:cs typeface="Geneva"/>
              </a:defRPr>
            </a:lvl2pPr>
            <a:lvl3pPr marL="1143000" indent="-228600" eaLnBrk="0" hangingPunct="0">
              <a:defRPr sz="2000">
                <a:solidFill>
                  <a:schemeClr val="tx1"/>
                </a:solidFill>
                <a:latin typeface="Arial" pitchFamily="34" charset="0"/>
                <a:ea typeface="Geneva"/>
                <a:cs typeface="Geneva"/>
              </a:defRPr>
            </a:lvl3pPr>
            <a:lvl4pPr marL="1600200" indent="-228600" eaLnBrk="0" hangingPunct="0">
              <a:defRPr sz="2000">
                <a:solidFill>
                  <a:schemeClr val="tx1"/>
                </a:solidFill>
                <a:latin typeface="Arial" pitchFamily="34" charset="0"/>
                <a:ea typeface="Geneva"/>
                <a:cs typeface="Geneva"/>
              </a:defRPr>
            </a:lvl4pPr>
            <a:lvl5pPr marL="2057400" indent="-228600" eaLnBrk="0" hangingPunct="0">
              <a:defRPr sz="2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000">
                <a:solidFill>
                  <a:schemeClr val="tx1"/>
                </a:solidFill>
                <a:latin typeface="Arial" pitchFamily="34" charset="0"/>
                <a:ea typeface="Geneva"/>
                <a:cs typeface="Geneva"/>
              </a:defRPr>
            </a:lvl9pPr>
          </a:lstStyle>
          <a:p>
            <a:pPr marL="0" lvl="1" algn="ctr">
              <a:spcBef>
                <a:spcPct val="20000"/>
              </a:spcBef>
            </a:pPr>
            <a:endParaRPr lang="en-US" sz="2800" dirty="0">
              <a:solidFill>
                <a:srgbClr val="898989"/>
              </a:solidFill>
              <a:latin typeface="Times New Roman" pitchFamily="18" charset="0"/>
              <a:cs typeface="Times New Roman" pitchFamily="18" charset="0"/>
            </a:endParaRPr>
          </a:p>
        </p:txBody>
      </p:sp>
      <p:sp>
        <p:nvSpPr>
          <p:cNvPr id="4" name="Title 3"/>
          <p:cNvSpPr>
            <a:spLocks noGrp="1"/>
          </p:cNvSpPr>
          <p:nvPr>
            <p:ph type="ctrTitle"/>
          </p:nvPr>
        </p:nvSpPr>
        <p:spPr/>
        <p:txBody>
          <a:bodyPr/>
          <a:lstStyle/>
          <a:p>
            <a:r>
              <a:rPr lang="en-US" sz="3600" dirty="0" smtClean="0"/>
              <a:t>Levers</a:t>
            </a:r>
            <a:br>
              <a:rPr lang="en-US" sz="3600" dirty="0" smtClean="0"/>
            </a:br>
            <a:r>
              <a:rPr lang="en-US" sz="3600" dirty="0" smtClean="0"/>
              <a:t>Increase the “R” Decrease the “E”</a:t>
            </a:r>
            <a:endParaRPr lang="en-US" sz="3600" dirty="0"/>
          </a:p>
        </p:txBody>
      </p:sp>
      <p:sp>
        <p:nvSpPr>
          <p:cNvPr id="9" name="Subtitle 8"/>
          <p:cNvSpPr>
            <a:spLocks noGrp="1"/>
          </p:cNvSpPr>
          <p:nvPr>
            <p:ph type="subTitle" idx="1"/>
          </p:nvPr>
        </p:nvSpPr>
        <p:spPr>
          <a:xfrm>
            <a:off x="206376" y="3680011"/>
            <a:ext cx="8758238" cy="461665"/>
          </a:xfrm>
        </p:spPr>
        <p:txBody>
          <a:bodyPr/>
          <a:lstStyle/>
          <a:p>
            <a:pPr marL="0" lvl="1"/>
            <a:endParaRPr lang="en-US" dirty="0"/>
          </a:p>
        </p:txBody>
      </p:sp>
    </p:spTree>
    <p:extLst>
      <p:ext uri="{BB962C8B-B14F-4D97-AF65-F5344CB8AC3E}">
        <p14:creationId xmlns:p14="http://schemas.microsoft.com/office/powerpoint/2010/main" val="3667644463"/>
      </p:ext>
    </p:extLst>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the “R” – Generating More Return</a:t>
            </a:r>
            <a:endParaRPr lang="en-US" dirty="0"/>
          </a:p>
        </p:txBody>
      </p:sp>
      <p:sp>
        <p:nvSpPr>
          <p:cNvPr id="3" name="Content Placeholder 2"/>
          <p:cNvSpPr>
            <a:spLocks noGrp="1"/>
          </p:cNvSpPr>
          <p:nvPr>
            <p:ph idx="1"/>
          </p:nvPr>
        </p:nvSpPr>
        <p:spPr>
          <a:xfrm>
            <a:off x="192740" y="815788"/>
            <a:ext cx="8763000" cy="4380686"/>
          </a:xfrm>
        </p:spPr>
        <p:txBody>
          <a:bodyPr/>
          <a:lstStyle/>
          <a:p>
            <a:endParaRPr lang="en-US" dirty="0" smtClean="0"/>
          </a:p>
          <a:p>
            <a:endParaRPr lang="en-US" dirty="0" smtClean="0"/>
          </a:p>
          <a:p>
            <a:pPr algn="ctr"/>
            <a:r>
              <a:rPr lang="en-US" dirty="0" smtClean="0"/>
              <a:t>Write </a:t>
            </a:r>
            <a:r>
              <a:rPr lang="en-US" dirty="0" smtClean="0"/>
              <a:t>more profitable </a:t>
            </a:r>
            <a:r>
              <a:rPr lang="en-US" dirty="0" smtClean="0"/>
              <a:t>business</a:t>
            </a:r>
          </a:p>
          <a:p>
            <a:pPr algn="ctr"/>
            <a:endParaRPr lang="en-US" dirty="0" smtClean="0"/>
          </a:p>
          <a:p>
            <a:pPr algn="ctr"/>
            <a:r>
              <a:rPr lang="en-US" dirty="0" smtClean="0"/>
              <a:t>Reduce </a:t>
            </a:r>
            <a:r>
              <a:rPr lang="en-US" dirty="0" smtClean="0"/>
              <a:t>expenses</a:t>
            </a:r>
          </a:p>
          <a:p>
            <a:pPr algn="ctr"/>
            <a:endParaRPr lang="en-US" dirty="0" smtClean="0"/>
          </a:p>
          <a:p>
            <a:pPr algn="ctr"/>
            <a:r>
              <a:rPr lang="en-US" dirty="0" smtClean="0"/>
              <a:t>Get more return out of </a:t>
            </a:r>
            <a:r>
              <a:rPr lang="en-US" dirty="0" smtClean="0"/>
              <a:t>investments</a:t>
            </a:r>
          </a:p>
          <a:p>
            <a:pPr algn="ctr"/>
            <a:endParaRPr lang="en-US" dirty="0" smtClean="0"/>
          </a:p>
          <a:p>
            <a:pPr algn="ctr"/>
            <a:r>
              <a:rPr lang="en-US" dirty="0" smtClean="0"/>
              <a:t>Deploy capital in strategic investments</a:t>
            </a:r>
            <a:endParaRPr lang="en-US" dirty="0"/>
          </a:p>
        </p:txBody>
      </p:sp>
    </p:spTree>
    <p:extLst>
      <p:ext uri="{BB962C8B-B14F-4D97-AF65-F5344CB8AC3E}">
        <p14:creationId xmlns:p14="http://schemas.microsoft.com/office/powerpoint/2010/main" val="622450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Decrease the “E” – Leverage our Equity</a:t>
            </a:r>
            <a:endParaRPr lang="en-US" dirty="0"/>
          </a:p>
        </p:txBody>
      </p:sp>
      <p:sp>
        <p:nvSpPr>
          <p:cNvPr id="3" name="Content Placeholder 2"/>
          <p:cNvSpPr>
            <a:spLocks noGrp="1"/>
          </p:cNvSpPr>
          <p:nvPr>
            <p:ph idx="1"/>
          </p:nvPr>
        </p:nvSpPr>
        <p:spPr>
          <a:xfrm>
            <a:off x="183215" y="2425513"/>
            <a:ext cx="8763000" cy="2451953"/>
          </a:xfrm>
        </p:spPr>
        <p:txBody>
          <a:bodyPr/>
          <a:lstStyle/>
          <a:p>
            <a:pPr algn="ctr"/>
            <a:r>
              <a:rPr lang="en-US" dirty="0" smtClean="0"/>
              <a:t>Annual </a:t>
            </a:r>
            <a:r>
              <a:rPr lang="en-US" dirty="0" smtClean="0"/>
              <a:t>dividends</a:t>
            </a:r>
          </a:p>
          <a:p>
            <a:pPr algn="ctr"/>
            <a:endParaRPr lang="en-US" dirty="0" smtClean="0"/>
          </a:p>
          <a:p>
            <a:pPr algn="ctr"/>
            <a:r>
              <a:rPr lang="en-US" dirty="0" smtClean="0"/>
              <a:t>Special </a:t>
            </a:r>
            <a:r>
              <a:rPr lang="en-US" dirty="0" smtClean="0"/>
              <a:t>dividends</a:t>
            </a:r>
          </a:p>
          <a:p>
            <a:pPr algn="ctr"/>
            <a:endParaRPr lang="en-US" dirty="0" smtClean="0"/>
          </a:p>
          <a:p>
            <a:pPr algn="ctr"/>
            <a:r>
              <a:rPr lang="en-US" dirty="0" smtClean="0"/>
              <a:t>Share buybacks</a:t>
            </a:r>
            <a:endParaRPr lang="en-US" dirty="0"/>
          </a:p>
        </p:txBody>
      </p:sp>
    </p:spTree>
    <p:extLst>
      <p:ext uri="{BB962C8B-B14F-4D97-AF65-F5344CB8AC3E}">
        <p14:creationId xmlns:p14="http://schemas.microsoft.com/office/powerpoint/2010/main" val="1443212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pPr algn="ctr"/>
            <a:r>
              <a:rPr lang="en-US" dirty="0" smtClean="0"/>
              <a:t>Mission, Vision and Values</a:t>
            </a:r>
            <a:endParaRPr lang="en-US" dirty="0"/>
          </a:p>
        </p:txBody>
      </p:sp>
      <p:sp>
        <p:nvSpPr>
          <p:cNvPr id="28" name="Slide Number Placeholder 2"/>
          <p:cNvSpPr>
            <a:spLocks noGrp="1"/>
          </p:cNvSpPr>
          <p:nvPr>
            <p:ph type="sldNum" sz="quarter" idx="4"/>
          </p:nvPr>
        </p:nvSpPr>
        <p:spPr>
          <a:prstGeom prst="rect">
            <a:avLst/>
          </a:prstGeom>
        </p:spPr>
        <p:txBody>
          <a:bodyPr/>
          <a:lstStyle>
            <a:lvl1pPr>
              <a:defRPr sz="1000">
                <a:solidFill>
                  <a:schemeClr val="bg1">
                    <a:lumMod val="50000"/>
                  </a:schemeClr>
                </a:solidFill>
              </a:defRPr>
            </a:lvl1pPr>
          </a:lstStyle>
          <a:p>
            <a:pPr>
              <a:defRPr/>
            </a:pPr>
            <a:fld id="{C589E7E3-A02B-4B89-AB77-1610676CB0F1}" type="slidenum">
              <a:rPr lang="en-US" smtClean="0"/>
              <a:pPr>
                <a:defRPr/>
              </a:pPr>
              <a:t>5</a:t>
            </a:fld>
            <a:endParaRPr lang="en-US" dirty="0"/>
          </a:p>
        </p:txBody>
      </p:sp>
      <p:sp>
        <p:nvSpPr>
          <p:cNvPr id="61443" name="Rectangle 5"/>
          <p:cNvSpPr>
            <a:spLocks noGrp="1" noChangeArrowheads="1"/>
          </p:cNvSpPr>
          <p:nvPr>
            <p:ph idx="4294967295"/>
          </p:nvPr>
        </p:nvSpPr>
        <p:spPr>
          <a:xfrm>
            <a:off x="463137" y="1093007"/>
            <a:ext cx="8305800" cy="5134739"/>
          </a:xfrm>
        </p:spPr>
        <p:txBody>
          <a:bodyPr/>
          <a:lstStyle/>
          <a:p>
            <a:pPr marL="0" indent="0" algn="ctr">
              <a:buNone/>
            </a:pPr>
            <a:r>
              <a:rPr lang="en-US" sz="2800" b="1" dirty="0" smtClean="0">
                <a:solidFill>
                  <a:schemeClr val="bg1">
                    <a:lumMod val="85000"/>
                  </a:schemeClr>
                </a:solidFill>
              </a:rPr>
              <a:t>Mission</a:t>
            </a:r>
          </a:p>
          <a:p>
            <a:pPr marL="0" indent="0" algn="ctr">
              <a:buNone/>
            </a:pPr>
            <a:r>
              <a:rPr lang="en-US" sz="1600" dirty="0">
                <a:ea typeface="+mj-ea"/>
              </a:rPr>
              <a:t>We exist to protect </a:t>
            </a:r>
            <a:r>
              <a:rPr lang="en-US" sz="1600" dirty="0" smtClean="0">
                <a:ea typeface="+mj-ea"/>
              </a:rPr>
              <a:t>others</a:t>
            </a:r>
          </a:p>
          <a:p>
            <a:pPr marL="0" indent="0" algn="ctr">
              <a:buNone/>
            </a:pPr>
            <a:endParaRPr lang="en-US" sz="1600" b="1" dirty="0">
              <a:ea typeface="+mj-ea"/>
            </a:endParaRPr>
          </a:p>
          <a:p>
            <a:pPr marL="0" indent="0" algn="ctr">
              <a:buNone/>
            </a:pPr>
            <a:r>
              <a:rPr lang="en-US" sz="2800" b="1" dirty="0" smtClean="0">
                <a:solidFill>
                  <a:schemeClr val="bg1">
                    <a:lumMod val="85000"/>
                  </a:schemeClr>
                </a:solidFill>
              </a:rPr>
              <a:t>Vision</a:t>
            </a:r>
          </a:p>
          <a:p>
            <a:pPr marL="0" indent="0" algn="ctr">
              <a:buNone/>
            </a:pPr>
            <a:r>
              <a:rPr lang="en-US" sz="1600" dirty="0" smtClean="0">
                <a:solidFill>
                  <a:schemeClr val="bg1">
                    <a:lumMod val="85000"/>
                  </a:schemeClr>
                </a:solidFill>
                <a:ea typeface="+mj-ea"/>
              </a:rPr>
              <a:t>We will be the best in the world at understanding and providing solutions for the risks our customers encounter as healers, innovators, employers, and professionals.</a:t>
            </a:r>
            <a:br>
              <a:rPr lang="en-US" sz="1600" dirty="0" smtClean="0">
                <a:solidFill>
                  <a:schemeClr val="bg1">
                    <a:lumMod val="85000"/>
                  </a:schemeClr>
                </a:solidFill>
                <a:ea typeface="+mj-ea"/>
              </a:rPr>
            </a:br>
            <a:r>
              <a:rPr lang="en-US" sz="1600" dirty="0" smtClean="0">
                <a:solidFill>
                  <a:schemeClr val="bg1">
                    <a:lumMod val="85000"/>
                  </a:schemeClr>
                </a:solidFill>
                <a:ea typeface="+mj-ea"/>
              </a:rPr>
              <a:t/>
            </a:r>
            <a:br>
              <a:rPr lang="en-US" sz="1600" dirty="0" smtClean="0">
                <a:solidFill>
                  <a:schemeClr val="bg1">
                    <a:lumMod val="85000"/>
                  </a:schemeClr>
                </a:solidFill>
                <a:ea typeface="+mj-ea"/>
              </a:rPr>
            </a:br>
            <a:r>
              <a:rPr lang="en-US" sz="1600" dirty="0" smtClean="0">
                <a:solidFill>
                  <a:schemeClr val="bg1">
                    <a:lumMod val="85000"/>
                  </a:schemeClr>
                </a:solidFill>
                <a:ea typeface="+mj-ea"/>
              </a:rPr>
              <a:t>Through an integrated family of specialty companies, products, and services, we will be a trusted partner enabling those we serve to focus on their vital work.</a:t>
            </a:r>
            <a:br>
              <a:rPr lang="en-US" sz="1600" dirty="0" smtClean="0">
                <a:solidFill>
                  <a:schemeClr val="bg1">
                    <a:lumMod val="85000"/>
                  </a:schemeClr>
                </a:solidFill>
                <a:ea typeface="+mj-ea"/>
              </a:rPr>
            </a:br>
            <a:r>
              <a:rPr lang="en-US" sz="1600" dirty="0" smtClean="0">
                <a:solidFill>
                  <a:schemeClr val="bg1">
                    <a:lumMod val="85000"/>
                  </a:schemeClr>
                </a:solidFill>
                <a:ea typeface="+mj-ea"/>
              </a:rPr>
              <a:t/>
            </a:r>
            <a:br>
              <a:rPr lang="en-US" sz="1600" dirty="0" smtClean="0">
                <a:solidFill>
                  <a:schemeClr val="bg1">
                    <a:lumMod val="85000"/>
                  </a:schemeClr>
                </a:solidFill>
                <a:ea typeface="+mj-ea"/>
              </a:rPr>
            </a:br>
            <a:r>
              <a:rPr lang="en-US" sz="1600" dirty="0" smtClean="0">
                <a:solidFill>
                  <a:schemeClr val="bg1">
                    <a:lumMod val="85000"/>
                  </a:schemeClr>
                </a:solidFill>
                <a:ea typeface="+mj-ea"/>
              </a:rPr>
              <a:t>As the employer of choice, we embrace every day as a singular opportunity to reach for extraordinary outcomes, build and deepen superior relationships, and accomplish our mission with infectious enthusiasm and unbending integrity</a:t>
            </a:r>
          </a:p>
          <a:p>
            <a:pPr marL="0" indent="0" algn="ctr">
              <a:buNone/>
            </a:pPr>
            <a:endParaRPr lang="en-US" sz="1600" b="1" dirty="0" smtClean="0">
              <a:solidFill>
                <a:schemeClr val="bg1">
                  <a:lumMod val="85000"/>
                </a:schemeClr>
              </a:solidFill>
              <a:ea typeface="+mj-ea"/>
            </a:endParaRPr>
          </a:p>
          <a:p>
            <a:pPr marL="0" indent="0" algn="ctr">
              <a:buNone/>
            </a:pPr>
            <a:r>
              <a:rPr lang="en-US" sz="2800" b="1" dirty="0" smtClean="0">
                <a:solidFill>
                  <a:schemeClr val="bg1">
                    <a:lumMod val="85000"/>
                  </a:schemeClr>
                </a:solidFill>
                <a:ea typeface="+mj-ea"/>
              </a:rPr>
              <a:t>Values</a:t>
            </a:r>
          </a:p>
          <a:p>
            <a:pPr marL="0" indent="0" algn="ctr">
              <a:buNone/>
            </a:pPr>
            <a:r>
              <a:rPr lang="en-US" sz="1600" dirty="0" smtClean="0">
                <a:solidFill>
                  <a:schemeClr val="bg1">
                    <a:lumMod val="85000"/>
                  </a:schemeClr>
                </a:solidFill>
                <a:ea typeface="+mj-ea"/>
              </a:rPr>
              <a:t>Integrity		Relationships	Leadership		Enthusiasm</a:t>
            </a:r>
            <a:endParaRPr lang="en-US" sz="1600" dirty="0">
              <a:solidFill>
                <a:schemeClr val="bg1">
                  <a:lumMod val="85000"/>
                </a:schemeClr>
              </a:solidFill>
            </a:endParaRPr>
          </a:p>
        </p:txBody>
      </p:sp>
    </p:spTree>
    <p:extLst>
      <p:ext uri="{BB962C8B-B14F-4D97-AF65-F5344CB8AC3E}">
        <p14:creationId xmlns:p14="http://schemas.microsoft.com/office/powerpoint/2010/main" val="78030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dirty="0"/>
              <a:t>Capital Growth and Total Capital Return</a:t>
            </a:r>
          </a:p>
        </p:txBody>
      </p:sp>
      <p:sp>
        <p:nvSpPr>
          <p:cNvPr id="10" name="Rectangle 5"/>
          <p:cNvSpPr>
            <a:spLocks noGrp="1" noChangeArrowheads="1"/>
          </p:cNvSpPr>
          <p:nvPr>
            <p:ph type="sldNum" sz="quarter" idx="4"/>
          </p:nvPr>
        </p:nvSpPr>
        <p:spPr/>
        <p:txBody>
          <a:bodyPr/>
          <a:lstStyle/>
          <a:p>
            <a:fld id="{4A2CD433-E00D-4E67-916F-20D5907E0407}" type="slidenum">
              <a:rPr lang="en-US" smtClean="0"/>
              <a:pPr/>
              <a:t>50</a:t>
            </a:fld>
            <a:endParaRPr lang="en-US" dirty="0"/>
          </a:p>
        </p:txBody>
      </p:sp>
      <p:sp>
        <p:nvSpPr>
          <p:cNvPr id="60419" name="Rectangle 5"/>
          <p:cNvSpPr>
            <a:spLocks noGrp="1" noChangeArrowheads="1"/>
          </p:cNvSpPr>
          <p:nvPr>
            <p:ph idx="10"/>
          </p:nvPr>
        </p:nvSpPr>
        <p:spPr>
          <a:xfrm>
            <a:off x="191135" y="830262"/>
            <a:ext cx="8758238" cy="5078313"/>
          </a:xfrm>
        </p:spPr>
        <p:txBody>
          <a:bodyPr/>
          <a:lstStyle/>
          <a:p>
            <a:r>
              <a:rPr lang="en-US" sz="2400" dirty="0" smtClean="0"/>
              <a:t>A superb track record</a:t>
            </a:r>
            <a:br>
              <a:rPr lang="en-US" sz="2400" dirty="0" smtClean="0"/>
            </a:br>
            <a:r>
              <a:rPr lang="en-US" sz="2400" dirty="0" smtClean="0"/>
              <a:t>under </a:t>
            </a:r>
            <a:r>
              <a:rPr lang="en-US" sz="2400" dirty="0"/>
              <a:t>the current </a:t>
            </a:r>
            <a:r>
              <a:rPr lang="en-US" sz="2400" dirty="0" smtClean="0"/>
              <a:t>senior</a:t>
            </a:r>
            <a:br>
              <a:rPr lang="en-US" sz="2400" dirty="0" smtClean="0"/>
            </a:br>
            <a:r>
              <a:rPr lang="en-US" sz="2400" dirty="0" smtClean="0"/>
              <a:t>management team</a:t>
            </a:r>
            <a:br>
              <a:rPr lang="en-US" sz="2400" dirty="0" smtClean="0"/>
            </a:br>
            <a:r>
              <a:rPr lang="en-US" sz="1800" dirty="0" smtClean="0"/>
              <a:t>(</a:t>
            </a:r>
            <a:r>
              <a:rPr lang="en-US" sz="1800" dirty="0"/>
              <a:t>Q2 2007 to </a:t>
            </a:r>
            <a:r>
              <a:rPr lang="en-US" sz="1800" dirty="0" smtClean="0"/>
              <a:t>Q1 2015)</a:t>
            </a:r>
            <a:endParaRPr lang="en-US" sz="2400" dirty="0"/>
          </a:p>
          <a:p>
            <a:r>
              <a:rPr lang="en-US" sz="2400" dirty="0"/>
              <a:t>Shareholders </a:t>
            </a:r>
            <a:r>
              <a:rPr lang="en-US" sz="2400" dirty="0" smtClean="0"/>
              <a:t>Equity grown</a:t>
            </a:r>
            <a:br>
              <a:rPr lang="en-US" sz="2400" dirty="0" smtClean="0"/>
            </a:br>
            <a:r>
              <a:rPr lang="en-US" sz="2400" dirty="0" smtClean="0"/>
              <a:t>from $1.15 </a:t>
            </a:r>
            <a:r>
              <a:rPr lang="en-US" sz="2400" i="1" dirty="0"/>
              <a:t>billion</a:t>
            </a:r>
            <a:r>
              <a:rPr lang="en-US" sz="2400" dirty="0"/>
              <a:t> </a:t>
            </a:r>
            <a:r>
              <a:rPr lang="en-US" sz="2400" dirty="0" smtClean="0"/>
              <a:t>to</a:t>
            </a:r>
            <a:br>
              <a:rPr lang="en-US" sz="2400" dirty="0" smtClean="0"/>
            </a:br>
            <a:r>
              <a:rPr lang="en-US" sz="2400" dirty="0" smtClean="0"/>
              <a:t>$2.13 </a:t>
            </a:r>
            <a:r>
              <a:rPr lang="en-US" sz="2400" i="1" dirty="0"/>
              <a:t>billion </a:t>
            </a:r>
            <a:r>
              <a:rPr lang="en-US" sz="2400" i="1" dirty="0" smtClean="0"/>
              <a:t>(84%)</a:t>
            </a:r>
            <a:endParaRPr lang="en-US" sz="2400" dirty="0"/>
          </a:p>
          <a:p>
            <a:r>
              <a:rPr lang="en-US" sz="2400" dirty="0"/>
              <a:t>Additionally, $</a:t>
            </a:r>
            <a:r>
              <a:rPr lang="en-US" sz="2400" dirty="0" smtClean="0"/>
              <a:t>1.2 billion</a:t>
            </a:r>
            <a:br>
              <a:rPr lang="en-US" sz="2400" dirty="0" smtClean="0"/>
            </a:br>
            <a:r>
              <a:rPr lang="en-US" sz="2400" dirty="0" smtClean="0"/>
              <a:t>returned </a:t>
            </a:r>
            <a:r>
              <a:rPr lang="en-US" sz="2400" dirty="0"/>
              <a:t>to </a:t>
            </a:r>
            <a:r>
              <a:rPr lang="en-US" sz="2400" dirty="0" smtClean="0"/>
              <a:t>shareholders</a:t>
            </a:r>
            <a:br>
              <a:rPr lang="en-US" sz="2400" dirty="0" smtClean="0"/>
            </a:br>
            <a:r>
              <a:rPr lang="en-US" sz="2400" dirty="0" smtClean="0"/>
              <a:t>in the </a:t>
            </a:r>
            <a:r>
              <a:rPr lang="en-US" sz="2400" dirty="0"/>
              <a:t>form of </a:t>
            </a:r>
            <a:r>
              <a:rPr lang="en-US" sz="2400" dirty="0" smtClean="0"/>
              <a:t>share</a:t>
            </a:r>
            <a:br>
              <a:rPr lang="en-US" sz="2400" dirty="0" smtClean="0"/>
            </a:br>
            <a:r>
              <a:rPr lang="en-US" sz="2400" dirty="0" smtClean="0"/>
              <a:t>repurchase </a:t>
            </a:r>
            <a:r>
              <a:rPr lang="en-US" sz="2400" dirty="0"/>
              <a:t>and dividends</a:t>
            </a:r>
          </a:p>
          <a:p>
            <a:r>
              <a:rPr lang="en-US" sz="2400" dirty="0"/>
              <a:t>Additionally, $754 million </a:t>
            </a:r>
            <a:r>
              <a:rPr lang="en-US" sz="2400" dirty="0" smtClean="0"/>
              <a:t/>
            </a:r>
            <a:br>
              <a:rPr lang="en-US" sz="2400" dirty="0" smtClean="0"/>
            </a:br>
            <a:r>
              <a:rPr lang="en-US" sz="2400" dirty="0" smtClean="0"/>
              <a:t>deployed </a:t>
            </a:r>
            <a:r>
              <a:rPr lang="en-US" sz="2400" dirty="0"/>
              <a:t>in key strategic acquisitions to transform ProAssurance</a:t>
            </a:r>
          </a:p>
        </p:txBody>
      </p:sp>
      <p:graphicFrame>
        <p:nvGraphicFramePr>
          <p:cNvPr id="6" name="Table 5"/>
          <p:cNvGraphicFramePr>
            <a:graphicFrameLocks noGrp="1"/>
          </p:cNvGraphicFramePr>
          <p:nvPr>
            <p:extLst/>
          </p:nvPr>
        </p:nvGraphicFramePr>
        <p:xfrm>
          <a:off x="4389438" y="1219200"/>
          <a:ext cx="4575175" cy="3968087"/>
        </p:xfrm>
        <a:graphic>
          <a:graphicData uri="http://schemas.openxmlformats.org/drawingml/2006/table">
            <a:tbl>
              <a:tblPr firstRow="1" firstCol="1" bandRow="1">
                <a:tableStyleId>{5C22544A-7EE6-4342-B048-85BDC9FD1C3A}</a:tableStyleId>
              </a:tblPr>
              <a:tblGrid>
                <a:gridCol w="727530"/>
                <a:gridCol w="859809"/>
                <a:gridCol w="952404"/>
                <a:gridCol w="932541"/>
                <a:gridCol w="1102891"/>
              </a:tblGrid>
              <a:tr h="19341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i="1" dirty="0" smtClean="0">
                          <a:latin typeface="Arial" charset="0"/>
                        </a:rPr>
                        <a:t>$ in 000’s</a:t>
                      </a:r>
                      <a:endParaRPr lang="en-US" sz="800" b="1" dirty="0" smtClean="0">
                        <a:solidFill>
                          <a:prstClr val="black">
                            <a:lumMod val="50000"/>
                            <a:lumOff val="50000"/>
                          </a:prstClr>
                        </a:solidFill>
                        <a:latin typeface="Arial" charset="0"/>
                        <a:ea typeface="+mn-ea"/>
                        <a:cs typeface="+mn-cs"/>
                      </a:endParaRPr>
                    </a:p>
                  </a:txBody>
                  <a:tcPr marL="68580" marR="68580" marT="0" marB="0">
                    <a:lnB w="6350" cap="flat" cmpd="sng" algn="ctr">
                      <a:solidFill>
                        <a:schemeClr val="bg1"/>
                      </a:solidFill>
                      <a:prstDash val="solid"/>
                      <a:round/>
                      <a:headEnd type="none" w="med" len="med"/>
                      <a:tailEnd type="none" w="med" len="med"/>
                    </a:lnB>
                    <a:solidFill>
                      <a:srgbClr val="15673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prstClr val="black">
                            <a:lumMod val="50000"/>
                            <a:lumOff val="50000"/>
                          </a:prstClr>
                        </a:solidFill>
                        <a:latin typeface="Arial" charset="0"/>
                        <a:ea typeface="+mn-ea"/>
                        <a:cs typeface="+mn-cs"/>
                      </a:endParaRPr>
                    </a:p>
                  </a:txBody>
                  <a:tcPr marL="73152" marR="73152" marT="0" anchor="b">
                    <a:lnB w="6350" cap="flat" cmpd="sng" algn="ctr">
                      <a:solidFill>
                        <a:schemeClr val="bg1"/>
                      </a:solidFill>
                      <a:prstDash val="solid"/>
                      <a:round/>
                      <a:headEnd type="none" w="med" len="med"/>
                      <a:tailEnd type="none" w="med" len="med"/>
                    </a:lnB>
                    <a:solidFill>
                      <a:srgbClr val="156736"/>
                    </a:solidFill>
                  </a:tcPr>
                </a:tc>
                <a:tc hMerge="1">
                  <a:txBody>
                    <a:bodyPr/>
                    <a:lstStyle/>
                    <a:p>
                      <a:pPr marL="0" marR="0" algn="ctr">
                        <a:spcBef>
                          <a:spcPts val="0"/>
                        </a:spcBef>
                        <a:spcAft>
                          <a:spcPts val="0"/>
                        </a:spcAft>
                      </a:pPr>
                      <a:endParaRPr lang="en-US" sz="1050" dirty="0">
                        <a:effectLst/>
                        <a:latin typeface="Arial" panose="020B0604020202020204" pitchFamily="34" charset="0"/>
                        <a:ea typeface="Times New Roman"/>
                        <a:cs typeface="Arial" panose="020B0604020202020204" pitchFamily="34" charset="0"/>
                      </a:endParaRPr>
                    </a:p>
                  </a:txBody>
                  <a:tcPr marL="73152" marR="73152" marT="0" anchor="b">
                    <a:lnB w="6350" cap="flat" cmpd="sng" algn="ctr">
                      <a:solidFill>
                        <a:schemeClr val="bg1"/>
                      </a:solidFill>
                      <a:prstDash val="solid"/>
                      <a:round/>
                      <a:headEnd type="none" w="med" len="med"/>
                      <a:tailEnd type="none" w="med" len="med"/>
                    </a:lnB>
                    <a:solidFill>
                      <a:srgbClr val="156736"/>
                    </a:solidFill>
                  </a:tcPr>
                </a:tc>
                <a:tc hMerge="1">
                  <a:txBody>
                    <a:bodyPr/>
                    <a:lstStyle/>
                    <a:p>
                      <a:pPr marL="0" marR="0" algn="ctr">
                        <a:spcBef>
                          <a:spcPts val="0"/>
                        </a:spcBef>
                        <a:spcAft>
                          <a:spcPts val="0"/>
                        </a:spcAft>
                      </a:pPr>
                      <a:endParaRPr lang="en-US" sz="1050" dirty="0">
                        <a:effectLst/>
                        <a:latin typeface="Arial" panose="020B0604020202020204" pitchFamily="34" charset="0"/>
                        <a:ea typeface="Times New Roman"/>
                        <a:cs typeface="Arial" panose="020B0604020202020204" pitchFamily="34" charset="0"/>
                      </a:endParaRPr>
                    </a:p>
                  </a:txBody>
                  <a:tcPr marL="73152" marR="73152" marT="0" anchor="b">
                    <a:lnB w="6350" cap="flat" cmpd="sng" algn="ctr">
                      <a:solidFill>
                        <a:schemeClr val="bg1"/>
                      </a:solidFill>
                      <a:prstDash val="solid"/>
                      <a:round/>
                      <a:headEnd type="none" w="med" len="med"/>
                      <a:tailEnd type="none" w="med" len="med"/>
                    </a:lnB>
                    <a:solidFill>
                      <a:srgbClr val="156736"/>
                    </a:solidFill>
                  </a:tcPr>
                </a:tc>
                <a:tc hMerge="1">
                  <a:txBody>
                    <a:bodyPr/>
                    <a:lstStyle/>
                    <a:p>
                      <a:pPr marL="0" marR="0" algn="ctr">
                        <a:spcBef>
                          <a:spcPts val="0"/>
                        </a:spcBef>
                        <a:spcAft>
                          <a:spcPts val="0"/>
                        </a:spcAft>
                      </a:pPr>
                      <a:endParaRPr lang="en-US" sz="1050" dirty="0">
                        <a:effectLst/>
                        <a:latin typeface="Arial" panose="020B0604020202020204" pitchFamily="34" charset="0"/>
                        <a:ea typeface="Times New Roman"/>
                        <a:cs typeface="Arial" panose="020B0604020202020204" pitchFamily="34" charset="0"/>
                      </a:endParaRPr>
                    </a:p>
                  </a:txBody>
                  <a:tcPr marL="73152" marR="73152" marT="0" anchor="b">
                    <a:lnB w="6350" cap="flat" cmpd="sng" algn="ctr">
                      <a:solidFill>
                        <a:schemeClr val="bg1"/>
                      </a:solidFill>
                      <a:prstDash val="solid"/>
                      <a:round/>
                      <a:headEnd type="none" w="med" len="med"/>
                      <a:tailEnd type="none" w="med" len="med"/>
                    </a:lnB>
                    <a:solidFill>
                      <a:srgbClr val="156736"/>
                    </a:solidFill>
                  </a:tcPr>
                </a:tc>
              </a:tr>
              <a:tr h="320511">
                <a:tc>
                  <a:txBody>
                    <a:bodyPr/>
                    <a:lstStyle/>
                    <a:p>
                      <a:pPr marL="0" marR="0">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 </a:t>
                      </a: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6736"/>
                    </a:solidFill>
                  </a:tcPr>
                </a:tc>
                <a:tc>
                  <a:txBody>
                    <a:bodyPr/>
                    <a:lstStyle/>
                    <a:p>
                      <a:pPr marL="0" marR="0" algn="ctr">
                        <a:spcBef>
                          <a:spcPts val="0"/>
                        </a:spcBef>
                        <a:spcAft>
                          <a:spcPts val="0"/>
                        </a:spcAft>
                      </a:pPr>
                      <a:r>
                        <a:rPr lang="en-US" sz="1000" dirty="0" smtClean="0">
                          <a:solidFill>
                            <a:schemeClr val="bg1"/>
                          </a:solidFill>
                          <a:effectLst/>
                          <a:latin typeface="Arial" panose="020B0604020202020204" pitchFamily="34" charset="0"/>
                          <a:cs typeface="Arial" panose="020B0604020202020204" pitchFamily="34" charset="0"/>
                        </a:rPr>
                        <a:t>Dividends</a:t>
                      </a:r>
                      <a:br>
                        <a:rPr lang="en-US" sz="1000" dirty="0" smtClean="0">
                          <a:solidFill>
                            <a:schemeClr val="bg1"/>
                          </a:solidFill>
                          <a:effectLst/>
                          <a:latin typeface="Arial" panose="020B0604020202020204" pitchFamily="34" charset="0"/>
                          <a:cs typeface="Arial" panose="020B0604020202020204" pitchFamily="34" charset="0"/>
                        </a:rPr>
                      </a:br>
                      <a:r>
                        <a:rPr lang="en-US" sz="1000" dirty="0" smtClean="0">
                          <a:solidFill>
                            <a:schemeClr val="bg1"/>
                          </a:solidFill>
                          <a:effectLst/>
                          <a:latin typeface="Arial" panose="020B0604020202020204" pitchFamily="34" charset="0"/>
                          <a:cs typeface="Arial" panose="020B0604020202020204" pitchFamily="34" charset="0"/>
                        </a:rPr>
                        <a:t>Declared </a:t>
                      </a: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73152" marR="73152" marT="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6736"/>
                    </a:solidFill>
                  </a:tcPr>
                </a:tc>
                <a:tc>
                  <a:txBody>
                    <a:bodyPr/>
                    <a:lstStyle/>
                    <a:p>
                      <a:pPr marL="0" marR="0" algn="ctr">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 </a:t>
                      </a:r>
                      <a:r>
                        <a:rPr lang="en-US" sz="1000" dirty="0" smtClean="0">
                          <a:solidFill>
                            <a:schemeClr val="bg1"/>
                          </a:solidFill>
                          <a:effectLst/>
                          <a:latin typeface="Arial" panose="020B0604020202020204" pitchFamily="34" charset="0"/>
                          <a:cs typeface="Arial" panose="020B0604020202020204" pitchFamily="34" charset="0"/>
                        </a:rPr>
                        <a:t>Share</a:t>
                      </a:r>
                      <a:br>
                        <a:rPr lang="en-US" sz="1000" dirty="0" smtClean="0">
                          <a:solidFill>
                            <a:schemeClr val="bg1"/>
                          </a:solidFill>
                          <a:effectLst/>
                          <a:latin typeface="Arial" panose="020B0604020202020204" pitchFamily="34" charset="0"/>
                          <a:cs typeface="Arial" panose="020B0604020202020204" pitchFamily="34" charset="0"/>
                        </a:rPr>
                      </a:br>
                      <a:r>
                        <a:rPr lang="en-US" sz="1000" dirty="0" smtClean="0">
                          <a:solidFill>
                            <a:schemeClr val="bg1"/>
                          </a:solidFill>
                          <a:effectLst/>
                          <a:latin typeface="Arial" panose="020B0604020202020204" pitchFamily="34" charset="0"/>
                          <a:cs typeface="Arial" panose="020B0604020202020204" pitchFamily="34" charset="0"/>
                        </a:rPr>
                        <a:t>Repurchase</a:t>
                      </a: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73152" marR="73152" marT="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6736"/>
                    </a:solidFill>
                  </a:tcPr>
                </a:tc>
                <a:tc>
                  <a:txBody>
                    <a:bodyPr/>
                    <a:lstStyle/>
                    <a:p>
                      <a:pPr marL="0" marR="0" algn="ctr">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Acquisition</a:t>
                      </a: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73152" marR="73152" marT="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6736"/>
                    </a:solidFill>
                  </a:tcPr>
                </a:tc>
                <a:tc>
                  <a:txBody>
                    <a:bodyPr/>
                    <a:lstStyle/>
                    <a:p>
                      <a:pPr marL="0" marR="0" algn="ctr">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Total</a:t>
                      </a: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73152" marR="73152" marT="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6736"/>
                    </a:solidFill>
                  </a:tcPr>
                </a:tc>
              </a:tr>
              <a:tr h="287536">
                <a:tc>
                  <a:txBody>
                    <a:bodyPr/>
                    <a:lstStyle/>
                    <a:p>
                      <a:pPr marL="0" marR="0" algn="ctr">
                        <a:spcBef>
                          <a:spcPts val="0"/>
                        </a:spcBef>
                        <a:spcAft>
                          <a:spcPts val="0"/>
                        </a:spcAft>
                      </a:pPr>
                      <a:r>
                        <a:rPr lang="en-US" sz="1050" dirty="0" smtClean="0">
                          <a:solidFill>
                            <a:schemeClr val="tx1"/>
                          </a:solidFill>
                          <a:effectLst/>
                          <a:latin typeface="Arial" panose="020B0604020202020204" pitchFamily="34" charset="0"/>
                          <a:ea typeface="Times New Roman"/>
                          <a:cs typeface="Arial" panose="020B0604020202020204" pitchFamily="34" charset="0"/>
                        </a:rPr>
                        <a:t>2007</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tabLst>
                          <a:tab pos="112713" algn="l"/>
                          <a:tab pos="1027113"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	54,201</a:t>
                      </a: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57150" algn="l"/>
                          <a:tab pos="744538" algn="dec"/>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	̶</a:t>
                      </a: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	54,201</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r>
              <a:tr h="287536">
                <a:tc>
                  <a:txBody>
                    <a:bodyPr/>
                    <a:lstStyle/>
                    <a:p>
                      <a:pPr marL="0" marR="0" algn="ctr">
                        <a:spcBef>
                          <a:spcPts val="0"/>
                        </a:spcBef>
                        <a:spcAft>
                          <a:spcPts val="0"/>
                        </a:spcAft>
                      </a:pPr>
                      <a:r>
                        <a:rPr lang="en-US" sz="1050" dirty="0" smtClean="0">
                          <a:solidFill>
                            <a:schemeClr val="tx1"/>
                          </a:solidFill>
                          <a:effectLst/>
                          <a:latin typeface="Arial" panose="020B0604020202020204" pitchFamily="34" charset="0"/>
                          <a:ea typeface="Times New Roman"/>
                          <a:cs typeface="Arial" panose="020B0604020202020204" pitchFamily="34" charset="0"/>
                        </a:rPr>
                        <a:t>2008</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defTabSz="914400" rtl="0" eaLnBrk="1" latinLnBrk="0" hangingPunct="1">
                        <a:spcBef>
                          <a:spcPts val="0"/>
                        </a:spcBef>
                        <a:spcAft>
                          <a:spcPts val="0"/>
                        </a:spcAft>
                        <a:tabLst>
                          <a:tab pos="112713" algn="l"/>
                          <a:tab pos="1027113"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87,561</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57150" algn="l"/>
                          <a:tab pos="744538" algn="dec"/>
                        </a:tabLst>
                        <a:defRPr/>
                      </a:pPr>
                      <a:r>
                        <a:rPr lang="en-US" sz="1200" kern="1200" dirty="0" smtClean="0">
                          <a:solidFill>
                            <a:schemeClr val="dk1"/>
                          </a:solidFill>
                          <a:effectLst/>
                          <a:latin typeface="Arial" panose="020B0604020202020204" pitchFamily="34" charset="0"/>
                          <a:ea typeface="+mn-ea"/>
                          <a:cs typeface="Arial" panose="020B0604020202020204" pitchFamily="34" charset="0"/>
                        </a:rPr>
                        <a:t>	̶</a:t>
                      </a: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87,561</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r>
              <a:tr h="287536">
                <a:tc>
                  <a:txBody>
                    <a:bodyPr/>
                    <a:lstStyle/>
                    <a:p>
                      <a:pPr marL="0" marR="0" algn="ctr">
                        <a:spcBef>
                          <a:spcPts val="0"/>
                        </a:spcBef>
                        <a:spcAft>
                          <a:spcPts val="0"/>
                        </a:spcAft>
                      </a:pPr>
                      <a:r>
                        <a:rPr lang="en-US" sz="1050" dirty="0" smtClean="0">
                          <a:solidFill>
                            <a:schemeClr val="tx1"/>
                          </a:solidFill>
                          <a:effectLst/>
                          <a:latin typeface="Arial" panose="020B0604020202020204" pitchFamily="34" charset="0"/>
                          <a:ea typeface="Times New Roman"/>
                          <a:cs typeface="Arial" panose="020B0604020202020204" pitchFamily="34" charset="0"/>
                        </a:rPr>
                        <a:t>2009</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tabLst>
                          <a:tab pos="112713" algn="l"/>
                          <a:tab pos="1027113"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52,045</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	137,800</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189,845</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r>
              <a:tr h="287536">
                <a:tc>
                  <a:txBody>
                    <a:bodyPr/>
                    <a:lstStyle/>
                    <a:p>
                      <a:pPr marL="0" marR="0" algn="ctr">
                        <a:spcBef>
                          <a:spcPts val="0"/>
                        </a:spcBef>
                        <a:spcAft>
                          <a:spcPts val="0"/>
                        </a:spcAft>
                      </a:pPr>
                      <a:r>
                        <a:rPr lang="en-US" sz="1050" dirty="0">
                          <a:solidFill>
                            <a:schemeClr val="tx1"/>
                          </a:solidFill>
                          <a:effectLst/>
                          <a:latin typeface="Arial" panose="020B0604020202020204" pitchFamily="34" charset="0"/>
                          <a:cs typeface="Arial" panose="020B0604020202020204" pitchFamily="34" charset="0"/>
                        </a:rPr>
                        <a:t>2010</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marL="0" marR="0" algn="ctr" defTabSz="914400" rtl="0" eaLnBrk="1" latinLnBrk="0" hangingPunct="1">
                        <a:spcBef>
                          <a:spcPts val="0"/>
                        </a:spcBef>
                        <a:spcAft>
                          <a:spcPts val="0"/>
                        </a:spcAft>
                        <a:tabLst>
                          <a:tab pos="112713" algn="l"/>
                          <a:tab pos="1027113"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106,346</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233,000</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339,346</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6350" cap="flat" cmpd="sng" algn="ctr">
                      <a:solidFill>
                        <a:schemeClr val="bg1"/>
                      </a:solidFill>
                      <a:prstDash val="solid"/>
                      <a:round/>
                      <a:headEnd type="none" w="med" len="med"/>
                      <a:tailEnd type="none" w="med" len="med"/>
                    </a:lnT>
                    <a:solidFill>
                      <a:schemeClr val="accent3">
                        <a:lumMod val="40000"/>
                        <a:lumOff val="60000"/>
                      </a:schemeClr>
                    </a:solidFill>
                  </a:tcPr>
                </a:tc>
              </a:tr>
              <a:tr h="287536">
                <a:tc>
                  <a:txBody>
                    <a:bodyPr/>
                    <a:lstStyle/>
                    <a:p>
                      <a:pPr marL="0" marR="0" algn="ctr">
                        <a:spcBef>
                          <a:spcPts val="0"/>
                        </a:spcBef>
                        <a:spcAft>
                          <a:spcPts val="0"/>
                        </a:spcAft>
                      </a:pPr>
                      <a:r>
                        <a:rPr lang="en-US" sz="1050" dirty="0">
                          <a:solidFill>
                            <a:schemeClr val="tx1"/>
                          </a:solidFill>
                          <a:effectLst/>
                          <a:latin typeface="Arial" panose="020B0604020202020204" pitchFamily="34" charset="0"/>
                          <a:cs typeface="Arial" panose="020B0604020202020204" pitchFamily="34" charset="0"/>
                        </a:rPr>
                        <a:t>2011</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	15,269</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21,013</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oFill/>
                  </a:tcPr>
                </a:tc>
                <a:tc>
                  <a:txBody>
                    <a:bodyPr/>
                    <a:lstStyle/>
                    <a:p>
                      <a:pPr marL="0" marR="0" algn="ctr"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o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36,282</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noFill/>
                  </a:tcPr>
                </a:tc>
              </a:tr>
              <a:tr h="287536">
                <a:tc>
                  <a:txBody>
                    <a:bodyPr/>
                    <a:lstStyle/>
                    <a:p>
                      <a:pPr marL="0" marR="0" algn="ctr">
                        <a:spcBef>
                          <a:spcPts val="0"/>
                        </a:spcBef>
                        <a:spcAft>
                          <a:spcPts val="0"/>
                        </a:spcAft>
                      </a:pPr>
                      <a:r>
                        <a:rPr lang="en-US" sz="1050" dirty="0">
                          <a:solidFill>
                            <a:schemeClr val="tx1"/>
                          </a:solidFill>
                          <a:effectLst/>
                          <a:latin typeface="Arial" panose="020B0604020202020204" pitchFamily="34" charset="0"/>
                          <a:cs typeface="Arial" panose="020B0604020202020204" pitchFamily="34" charset="0"/>
                        </a:rPr>
                        <a:t>2012</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112713"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192,466</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B w="12700" cmpd="sng">
                      <a:noFill/>
                    </a:lnB>
                    <a:solidFill>
                      <a:schemeClr val="accent3">
                        <a:lumMod val="40000"/>
                        <a:lumOff val="60000"/>
                      </a:schemeClr>
                    </a:solidFill>
                  </a:tcPr>
                </a:tc>
                <a:tc>
                  <a:txBody>
                    <a:bodyPr/>
                    <a:lstStyle/>
                    <a:p>
                      <a:pPr marL="0" marR="0" algn="ctr"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B w="12700" cmpd="sng">
                      <a:noFill/>
                    </a:lnB>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24,000</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B w="12700" cmpd="sng">
                      <a:noFill/>
                    </a:lnB>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216,466</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B w="12700" cmpd="sng">
                      <a:noFill/>
                    </a:lnB>
                    <a:solidFill>
                      <a:schemeClr val="accent3">
                        <a:lumMod val="40000"/>
                        <a:lumOff val="60000"/>
                      </a:schemeClr>
                    </a:solidFill>
                  </a:tcPr>
                </a:tc>
              </a:tr>
              <a:tr h="287536">
                <a:tc>
                  <a:txBody>
                    <a:bodyPr/>
                    <a:lstStyle/>
                    <a:p>
                      <a:pPr marL="0" marR="0" algn="ctr">
                        <a:spcBef>
                          <a:spcPts val="0"/>
                        </a:spcBef>
                        <a:spcAft>
                          <a:spcPts val="0"/>
                        </a:spcAft>
                      </a:pPr>
                      <a:r>
                        <a:rPr lang="en-US" sz="1050" dirty="0">
                          <a:solidFill>
                            <a:schemeClr val="tx1"/>
                          </a:solidFill>
                          <a:effectLst/>
                          <a:latin typeface="Arial" panose="020B0604020202020204" pitchFamily="34" charset="0"/>
                          <a:cs typeface="Arial" panose="020B0604020202020204" pitchFamily="34" charset="0"/>
                        </a:rPr>
                        <a:t>2013</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R w="12700" cmpd="sng">
                      <a:noFill/>
                    </a:lnR>
                    <a:noFill/>
                  </a:tcPr>
                </a:tc>
                <a:tc>
                  <a:txBody>
                    <a:bodyPr/>
                    <a:lstStyle/>
                    <a:p>
                      <a:pPr marL="0" marR="0" algn="l" defTabSz="914400" rtl="0" eaLnBrk="1" latinLnBrk="0" hangingPunct="1">
                        <a:spcBef>
                          <a:spcPts val="0"/>
                        </a:spcBef>
                        <a:spcAft>
                          <a:spcPts val="0"/>
                        </a:spcAft>
                        <a:tabLst>
                          <a:tab pos="112713"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64,777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32,454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153,700</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250,931</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7536">
                <a:tc>
                  <a:txBody>
                    <a:bodyPr/>
                    <a:lstStyle/>
                    <a:p>
                      <a:pPr marL="0" marR="0" algn="ctr">
                        <a:spcBef>
                          <a:spcPts val="0"/>
                        </a:spcBef>
                        <a:spcAft>
                          <a:spcPts val="0"/>
                        </a:spcAft>
                      </a:pPr>
                      <a:r>
                        <a:rPr lang="en-US" sz="1050" dirty="0">
                          <a:solidFill>
                            <a:schemeClr val="tx1"/>
                          </a:solidFill>
                          <a:effectLst/>
                          <a:latin typeface="Arial" panose="020B0604020202020204" pitchFamily="34" charset="0"/>
                          <a:cs typeface="Arial" panose="020B0604020202020204" pitchFamily="34" charset="0"/>
                        </a:rPr>
                        <a:t>2014</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112713"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220,464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12700" cmpd="sng">
                      <a:noFill/>
                    </a:lnT>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222,360</a:t>
                      </a:r>
                    </a:p>
                  </a:txBody>
                  <a:tcPr marL="68580" marR="68580" marT="0" marB="0" anchor="ctr">
                    <a:lnT w="12700" cmpd="sng">
                      <a:noFill/>
                    </a:lnT>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205,244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12700" cmpd="sng">
                      <a:noFill/>
                    </a:lnT>
                    <a:solidFill>
                      <a:schemeClr val="accent3">
                        <a:lumMod val="40000"/>
                        <a:lumOff val="60000"/>
                      </a:schemeClr>
                    </a:solid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648,068</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T w="12700" cmpd="sng">
                      <a:noFill/>
                    </a:lnT>
                    <a:solidFill>
                      <a:schemeClr val="accent3">
                        <a:lumMod val="40000"/>
                        <a:lumOff val="60000"/>
                      </a:schemeClr>
                    </a:solidFill>
                  </a:tcPr>
                </a:tc>
              </a:tr>
              <a:tr h="287536">
                <a:tc>
                  <a:txBody>
                    <a:bodyPr/>
                    <a:lstStyle/>
                    <a:p>
                      <a:pPr marL="0" marR="0" algn="ctr">
                        <a:spcBef>
                          <a:spcPts val="0"/>
                        </a:spcBef>
                        <a:spcAft>
                          <a:spcPts val="0"/>
                        </a:spcAft>
                      </a:pPr>
                      <a:r>
                        <a:rPr lang="en-US" sz="1050" dirty="0" smtClean="0">
                          <a:solidFill>
                            <a:schemeClr val="tx1"/>
                          </a:solidFill>
                          <a:effectLst/>
                          <a:latin typeface="Arial" panose="020B0604020202020204" pitchFamily="34" charset="0"/>
                          <a:ea typeface="Times New Roman"/>
                          <a:cs typeface="Arial" panose="020B0604020202020204" pitchFamily="34" charset="0"/>
                        </a:rPr>
                        <a:t>YTD 15*</a:t>
                      </a:r>
                      <a:endParaRPr lang="en-US" sz="105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marL="0" marR="0" algn="l" defTabSz="914400" rtl="0" eaLnBrk="1" latinLnBrk="0" hangingPunct="1">
                        <a:spcBef>
                          <a:spcPts val="0"/>
                        </a:spcBef>
                        <a:spcAft>
                          <a:spcPts val="0"/>
                        </a:spcAft>
                        <a:tabLst>
                          <a:tab pos="112713"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34,084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oFill/>
                  </a:tcPr>
                </a:tc>
                <a:tc>
                  <a:txBody>
                    <a:bodyPr/>
                    <a:lstStyle/>
                    <a:p>
                      <a:pPr marL="0" marR="0" algn="l"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100,240</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oFill/>
                  </a:tcPr>
                </a:tc>
                <a:tc>
                  <a:txBody>
                    <a:bodyPr/>
                    <a:lstStyle/>
                    <a:p>
                      <a:pPr marL="0" marR="0" algn="ctr" defTabSz="914400" rtl="0" eaLnBrk="1" latinLnBrk="0" hangingPunct="1">
                        <a:spcBef>
                          <a:spcPts val="0"/>
                        </a:spcBef>
                        <a:spcAft>
                          <a:spcPts val="0"/>
                        </a:spcAft>
                        <a:tabLst>
                          <a:tab pos="57150" algn="l"/>
                          <a:tab pos="744538" algn="dec"/>
                        </a:tabLst>
                      </a:pPr>
                      <a:r>
                        <a:rPr lang="en-US" sz="1200" kern="1200" dirty="0" smtClean="0">
                          <a:solidFill>
                            <a:schemeClr val="dk1"/>
                          </a:solidFill>
                          <a:effectLst/>
                          <a:latin typeface="Arial" panose="020B0604020202020204" pitchFamily="34" charset="0"/>
                          <a:ea typeface="+mn-ea"/>
                          <a:cs typeface="Arial" panose="020B0604020202020204" pitchFamily="34" charset="0"/>
                        </a:rPr>
                        <a:t>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oFill/>
                  </a:tcPr>
                </a:tc>
                <a:tc>
                  <a:txBody>
                    <a:bodyPr/>
                    <a:lstStyle/>
                    <a:p>
                      <a:pPr marL="0" marR="0" algn="l" defTabSz="914400" rtl="0" eaLnBrk="1" latinLnBrk="0" hangingPunct="1">
                        <a:spcBef>
                          <a:spcPts val="0"/>
                        </a:spcBef>
                        <a:spcAft>
                          <a:spcPts val="0"/>
                        </a:spcAft>
                        <a:tabLst>
                          <a:tab pos="57150" algn="l"/>
                          <a:tab pos="914400" algn="dec"/>
                        </a:tabLst>
                      </a:pPr>
                      <a:r>
                        <a:rPr lang="en-US" sz="1200" b="0" kern="1200" dirty="0" smtClean="0">
                          <a:solidFill>
                            <a:schemeClr val="tx1"/>
                          </a:solidFill>
                          <a:effectLst/>
                          <a:latin typeface="Arial" panose="020B0604020202020204" pitchFamily="34" charset="0"/>
                          <a:ea typeface="+mn-ea"/>
                          <a:cs typeface="Arial" panose="020B0604020202020204" pitchFamily="34" charset="0"/>
                        </a:rPr>
                        <a:t>		134,324</a:t>
                      </a:r>
                      <a:endParaRPr lang="en-US"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noFill/>
                  </a:tcPr>
                </a:tc>
              </a:tr>
              <a:tr h="418165">
                <a:tc>
                  <a:txBody>
                    <a:bodyPr/>
                    <a:lstStyle/>
                    <a:p>
                      <a:pPr marL="0" marR="0" algn="ctr">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Total</a:t>
                      </a:r>
                      <a:endParaRPr lang="en-US" sz="1200" b="1"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solidFill>
                      <a:srgbClr val="156736"/>
                    </a:solidFill>
                  </a:tcPr>
                </a:tc>
                <a:tc>
                  <a:txBody>
                    <a:bodyPr/>
                    <a:lstStyle/>
                    <a:p>
                      <a:pPr marL="0" marR="0" algn="l" defTabSz="914400" rtl="0" eaLnBrk="1" latinLnBrk="0" hangingPunct="1">
                        <a:spcBef>
                          <a:spcPts val="0"/>
                        </a:spcBef>
                        <a:spcAft>
                          <a:spcPts val="0"/>
                        </a:spcAft>
                        <a:tabLst>
                          <a:tab pos="57150" algn="l"/>
                          <a:tab pos="744538" algn="dec"/>
                        </a:tabLst>
                      </a:pPr>
                      <a:r>
                        <a:rPr lang="en-US" sz="1200" b="1" kern="1200" dirty="0" smtClean="0">
                          <a:solidFill>
                            <a:schemeClr val="bg1"/>
                          </a:solidFill>
                          <a:effectLst/>
                          <a:latin typeface="Arial" panose="020B0604020202020204" pitchFamily="34" charset="0"/>
                          <a:ea typeface="+mn-ea"/>
                          <a:cs typeface="Arial" panose="020B0604020202020204" pitchFamily="34" charset="0"/>
                        </a:rPr>
                        <a:t>	$	527,060</a:t>
                      </a: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156736"/>
                    </a:solidFill>
                  </a:tcPr>
                </a:tc>
                <a:tc>
                  <a:txBody>
                    <a:bodyPr/>
                    <a:lstStyle/>
                    <a:p>
                      <a:pPr marL="0" marR="0" algn="l" defTabSz="914400" rtl="0" eaLnBrk="1" latinLnBrk="0" hangingPunct="1">
                        <a:spcBef>
                          <a:spcPts val="0"/>
                        </a:spcBef>
                        <a:spcAft>
                          <a:spcPts val="0"/>
                        </a:spcAft>
                        <a:tabLst>
                          <a:tab pos="57150" algn="l"/>
                          <a:tab pos="744538" algn="dec"/>
                        </a:tabLst>
                      </a:pPr>
                      <a:r>
                        <a:rPr lang="en-US" sz="1200" b="1" kern="1200" dirty="0" smtClean="0">
                          <a:solidFill>
                            <a:schemeClr val="bg1"/>
                          </a:solidFill>
                          <a:effectLst/>
                          <a:latin typeface="Arial" panose="020B0604020202020204" pitchFamily="34" charset="0"/>
                          <a:ea typeface="+mn-ea"/>
                          <a:cs typeface="Arial" panose="020B0604020202020204" pitchFamily="34" charset="0"/>
                        </a:rPr>
                        <a:t>	$	676,203</a:t>
                      </a: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156736"/>
                    </a:solidFill>
                  </a:tcPr>
                </a:tc>
                <a:tc>
                  <a:txBody>
                    <a:bodyPr/>
                    <a:lstStyle/>
                    <a:p>
                      <a:pPr marL="0" marR="0" algn="l" defTabSz="914400" rtl="0" eaLnBrk="1" latinLnBrk="0" hangingPunct="1">
                        <a:spcBef>
                          <a:spcPts val="0"/>
                        </a:spcBef>
                        <a:spcAft>
                          <a:spcPts val="0"/>
                        </a:spcAft>
                        <a:tabLst>
                          <a:tab pos="57150" algn="l"/>
                          <a:tab pos="744538" algn="dec"/>
                        </a:tabLst>
                      </a:pPr>
                      <a:r>
                        <a:rPr lang="en-US" sz="1200" b="1" kern="1200" dirty="0" smtClean="0">
                          <a:solidFill>
                            <a:schemeClr val="bg1"/>
                          </a:solidFill>
                          <a:effectLst/>
                          <a:latin typeface="Arial" panose="020B0604020202020204" pitchFamily="34" charset="0"/>
                          <a:ea typeface="+mn-ea"/>
                          <a:cs typeface="Arial" panose="020B0604020202020204" pitchFamily="34" charset="0"/>
                        </a:rPr>
                        <a:t>	$	753,744</a:t>
                      </a: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156736"/>
                    </a:solidFill>
                  </a:tcPr>
                </a:tc>
                <a:tc>
                  <a:txBody>
                    <a:bodyPr/>
                    <a:lstStyle/>
                    <a:p>
                      <a:pPr marL="0" marR="0" algn="l" defTabSz="914400" rtl="0" eaLnBrk="1" latinLnBrk="0" hangingPunct="1">
                        <a:spcBef>
                          <a:spcPts val="0"/>
                        </a:spcBef>
                        <a:spcAft>
                          <a:spcPts val="0"/>
                        </a:spcAft>
                        <a:tabLst>
                          <a:tab pos="57150" algn="l"/>
                          <a:tab pos="914400" algn="dec"/>
                        </a:tabLst>
                      </a:pPr>
                      <a:r>
                        <a:rPr lang="en-US" sz="1200" b="1" kern="1200" dirty="0" smtClean="0">
                          <a:solidFill>
                            <a:schemeClr val="bg1"/>
                          </a:solidFill>
                          <a:effectLst/>
                          <a:latin typeface="Arial" panose="020B0604020202020204" pitchFamily="34" charset="0"/>
                          <a:ea typeface="+mn-ea"/>
                          <a:cs typeface="Arial" panose="020B0604020202020204" pitchFamily="34" charset="0"/>
                        </a:rPr>
                        <a:t>	$	1,957,024</a:t>
                      </a: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156736"/>
                    </a:solidFill>
                  </a:tcPr>
                </a:tc>
              </a:tr>
              <a:tr h="418165">
                <a:tc>
                  <a:txBody>
                    <a:bodyPr/>
                    <a:lstStyle/>
                    <a:p>
                      <a:pPr marL="0" marR="0" algn="ctr">
                        <a:spcBef>
                          <a:spcPts val="0"/>
                        </a:spcBef>
                        <a:spcAft>
                          <a:spcPts val="0"/>
                        </a:spcAft>
                      </a:pPr>
                      <a:endParaRPr lang="en-US" sz="1200" b="1"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R w="12700" cap="flat" cmpd="sng" algn="ctr">
                      <a:solidFill>
                        <a:schemeClr val="bg1">
                          <a:lumMod val="65000"/>
                        </a:schemeClr>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57150" algn="l"/>
                          <a:tab pos="744538" algn="dec"/>
                        </a:tabLst>
                        <a:defRPr/>
                      </a:pPr>
                      <a:r>
                        <a:rPr lang="en-US" sz="800" dirty="0" smtClean="0">
                          <a:solidFill>
                            <a:srgbClr val="85898C"/>
                          </a:solidFill>
                          <a:cs typeface="Arial" pitchFamily="34" charset="0"/>
                        </a:rPr>
                        <a:t>*Based on 5/31/15</a:t>
                      </a:r>
                      <a:br>
                        <a:rPr lang="en-US" sz="800" dirty="0" smtClean="0">
                          <a:solidFill>
                            <a:srgbClr val="85898C"/>
                          </a:solidFill>
                          <a:cs typeface="Arial" pitchFamily="34" charset="0"/>
                        </a:rPr>
                      </a:br>
                      <a:r>
                        <a:rPr lang="en-US" sz="800" dirty="0" smtClean="0">
                          <a:solidFill>
                            <a:srgbClr val="85898C"/>
                          </a:solidFill>
                          <a:cs typeface="Arial" pitchFamily="34" charset="0"/>
                        </a:rPr>
                        <a:t>Share Count</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57150" algn="l"/>
                          <a:tab pos="744538" algn="dec"/>
                        </a:tabLst>
                        <a:defRPr/>
                      </a:pPr>
                      <a:r>
                        <a:rPr lang="en-US" sz="800" dirty="0" smtClean="0">
                          <a:solidFill>
                            <a:srgbClr val="85898C"/>
                          </a:solidFill>
                          <a:cs typeface="Arial" pitchFamily="34" charset="0"/>
                        </a:rPr>
                        <a:t>Through 5/31/15</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marL="0" marR="0" algn="l" defTabSz="914400" rtl="0" eaLnBrk="1" latinLnBrk="0" hangingPunct="1">
                        <a:spcBef>
                          <a:spcPts val="0"/>
                        </a:spcBef>
                        <a:spcAft>
                          <a:spcPts val="0"/>
                        </a:spcAft>
                        <a:tabLst>
                          <a:tab pos="57150" algn="l"/>
                          <a:tab pos="744538" algn="dec"/>
                        </a:tabLst>
                      </a:pP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noFill/>
                  </a:tcPr>
                </a:tc>
                <a:tc>
                  <a:txBody>
                    <a:bodyPr/>
                    <a:lstStyle/>
                    <a:p>
                      <a:pPr marL="0" marR="0" algn="l" defTabSz="914400" rtl="0" eaLnBrk="1" latinLnBrk="0" hangingPunct="1">
                        <a:spcBef>
                          <a:spcPts val="0"/>
                        </a:spcBef>
                        <a:spcAft>
                          <a:spcPts val="0"/>
                        </a:spcAft>
                        <a:tabLst>
                          <a:tab pos="57150" algn="l"/>
                          <a:tab pos="914400" algn="dec"/>
                        </a:tabLst>
                      </a:pP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noFill/>
                  </a:tcPr>
                </a:tc>
              </a:tr>
            </a:tbl>
          </a:graphicData>
        </a:graphic>
      </p:graphicFrame>
    </p:spTree>
    <p:extLst>
      <p:ext uri="{BB962C8B-B14F-4D97-AF65-F5344CB8AC3E}">
        <p14:creationId xmlns:p14="http://schemas.microsoft.com/office/powerpoint/2010/main" val="35811938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custDataLst>
              <p:tags r:id="rId1"/>
            </p:custDataLst>
          </p:nvPr>
        </p:nvSpPr>
        <p:spPr bwMode="auto">
          <a:xfrm>
            <a:off x="113122" y="1760894"/>
            <a:ext cx="3864989" cy="609600"/>
          </a:xfrm>
          <a:prstGeom prst="rect">
            <a:avLst/>
          </a:prstGeom>
          <a:noFill/>
          <a:ln w="19050" algn="ctr">
            <a:noFill/>
            <a:miter lim="800000"/>
            <a:headEnd/>
            <a:tailEnd/>
          </a:ln>
          <a:effectLst/>
        </p:spPr>
        <p:txBody>
          <a:bodyPr lIns="91387" tIns="45693" rIns="91387" bIns="45693" anchor="t"/>
          <a:lstStyle/>
          <a:p>
            <a:pPr marL="173038" indent="-173038" algn="ctr" defTabSz="820738" fontAlgn="auto">
              <a:spcBef>
                <a:spcPct val="20000"/>
              </a:spcBef>
              <a:spcAft>
                <a:spcPts val="0"/>
              </a:spcAft>
              <a:buClr>
                <a:srgbClr val="5A5D62"/>
              </a:buClr>
              <a:buSzPct val="115000"/>
              <a:defRPr/>
            </a:pPr>
            <a:r>
              <a:rPr lang="en-US" sz="1600" b="1" dirty="0">
                <a:solidFill>
                  <a:srgbClr val="156736"/>
                </a:solidFill>
                <a:latin typeface="Calibri"/>
                <a:ea typeface="MS PGothic" pitchFamily="34" charset="-128"/>
                <a:cs typeface="+mn-cs"/>
              </a:rPr>
              <a:t>Historical Book Value Per </a:t>
            </a:r>
            <a:r>
              <a:rPr lang="en-US" sz="1600" b="1" dirty="0" smtClean="0">
                <a:solidFill>
                  <a:srgbClr val="156736"/>
                </a:solidFill>
                <a:latin typeface="Calibri"/>
                <a:ea typeface="MS PGothic" pitchFamily="34" charset="-128"/>
                <a:cs typeface="+mn-cs"/>
              </a:rPr>
              <a:t>Share + Dividends</a:t>
            </a:r>
            <a:r>
              <a:rPr lang="en-US" sz="1600" b="1" dirty="0">
                <a:solidFill>
                  <a:srgbClr val="156736"/>
                </a:solidFill>
                <a:latin typeface="Calibri"/>
                <a:ea typeface="MS PGothic" pitchFamily="34" charset="-128"/>
                <a:cs typeface="+mn-cs"/>
              </a:rPr>
              <a:t/>
            </a:r>
            <a:br>
              <a:rPr lang="en-US" sz="1600" b="1" dirty="0">
                <a:solidFill>
                  <a:srgbClr val="156736"/>
                </a:solidFill>
                <a:latin typeface="Calibri"/>
                <a:ea typeface="MS PGothic" pitchFamily="34" charset="-128"/>
                <a:cs typeface="+mn-cs"/>
              </a:rPr>
            </a:br>
            <a:r>
              <a:rPr lang="en-US" sz="1200" b="1" dirty="0">
                <a:solidFill>
                  <a:prstClr val="black">
                    <a:lumMod val="50000"/>
                    <a:lumOff val="50000"/>
                  </a:prstClr>
                </a:solidFill>
                <a:latin typeface="Calibri"/>
                <a:ea typeface="MS PGothic" pitchFamily="34" charset="-128"/>
                <a:cs typeface="+mn-cs"/>
              </a:rPr>
              <a:t>Split Adjusted</a:t>
            </a:r>
            <a:br>
              <a:rPr lang="en-US" sz="1200" b="1" dirty="0">
                <a:solidFill>
                  <a:prstClr val="black">
                    <a:lumMod val="50000"/>
                    <a:lumOff val="50000"/>
                  </a:prstClr>
                </a:solidFill>
                <a:latin typeface="Calibri"/>
                <a:ea typeface="MS PGothic" pitchFamily="34" charset="-128"/>
                <a:cs typeface="+mn-cs"/>
              </a:rPr>
            </a:br>
            <a:r>
              <a:rPr lang="en-US" sz="1200" b="1" dirty="0">
                <a:solidFill>
                  <a:prstClr val="black">
                    <a:lumMod val="50000"/>
                    <a:lumOff val="50000"/>
                  </a:prstClr>
                </a:solidFill>
                <a:latin typeface="Calibri"/>
                <a:ea typeface="MS PGothic" pitchFamily="34" charset="-128"/>
                <a:cs typeface="+mn-cs"/>
              </a:rPr>
              <a:t>Dividends Shown in the Year Declared</a:t>
            </a:r>
            <a:endParaRPr lang="en-US" sz="1600" b="1" dirty="0">
              <a:solidFill>
                <a:prstClr val="black">
                  <a:lumMod val="50000"/>
                  <a:lumOff val="50000"/>
                </a:prstClr>
              </a:solidFill>
              <a:latin typeface="Calibri"/>
              <a:ea typeface="MS PGothic" pitchFamily="34" charset="-128"/>
              <a:cs typeface="+mn-cs"/>
            </a:endParaRPr>
          </a:p>
        </p:txBody>
      </p:sp>
      <p:graphicFrame>
        <p:nvGraphicFramePr>
          <p:cNvPr id="15" name="Chart 8"/>
          <p:cNvGraphicFramePr>
            <a:graphicFrameLocks/>
          </p:cNvGraphicFramePr>
          <p:nvPr>
            <p:extLst/>
          </p:nvPr>
        </p:nvGraphicFramePr>
        <p:xfrm>
          <a:off x="4286248" y="1609724"/>
          <a:ext cx="4933952" cy="5248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5"/>
          <p:cNvGraphicFramePr>
            <a:graphicFrameLocks/>
          </p:cNvGraphicFramePr>
          <p:nvPr>
            <p:extLst/>
          </p:nvPr>
        </p:nvGraphicFramePr>
        <p:xfrm>
          <a:off x="27397" y="1609725"/>
          <a:ext cx="4862103" cy="5248275"/>
        </p:xfrm>
        <a:graphic>
          <a:graphicData uri="http://schemas.openxmlformats.org/drawingml/2006/chart">
            <c:chart xmlns:c="http://schemas.openxmlformats.org/drawingml/2006/chart" xmlns:r="http://schemas.openxmlformats.org/officeDocument/2006/relationships" r:id="rId6"/>
          </a:graphicData>
        </a:graphic>
      </p:graphicFrame>
      <p:sp>
        <p:nvSpPr>
          <p:cNvPr id="1028" name="Rectangle 7"/>
          <p:cNvSpPr>
            <a:spLocks noGrp="1" noChangeArrowheads="1"/>
          </p:cNvSpPr>
          <p:nvPr>
            <p:ph type="title"/>
          </p:nvPr>
        </p:nvSpPr>
        <p:spPr/>
        <p:txBody>
          <a:bodyPr/>
          <a:lstStyle/>
          <a:p>
            <a:r>
              <a:rPr lang="en-US" dirty="0" smtClean="0"/>
              <a:t>The Payoff: Consistent Book Value Growth</a:t>
            </a:r>
            <a:endParaRPr lang="en-US" dirty="0"/>
          </a:p>
        </p:txBody>
      </p:sp>
      <p:sp>
        <p:nvSpPr>
          <p:cNvPr id="80899" name="Rectangle 8"/>
          <p:cNvSpPr>
            <a:spLocks noGrp="1" noChangeArrowheads="1"/>
          </p:cNvSpPr>
          <p:nvPr>
            <p:ph idx="4294967295"/>
          </p:nvPr>
        </p:nvSpPr>
        <p:spPr>
          <a:xfrm>
            <a:off x="192740" y="827088"/>
            <a:ext cx="8771873" cy="830997"/>
          </a:xfrm>
        </p:spPr>
        <p:txBody>
          <a:bodyPr/>
          <a:lstStyle/>
          <a:p>
            <a:r>
              <a:rPr lang="en-US" sz="2400" dirty="0" smtClean="0"/>
              <a:t>Growth in Book Value + Dividends captures our focus on long-term excellence</a:t>
            </a:r>
          </a:p>
        </p:txBody>
      </p:sp>
      <p:sp>
        <p:nvSpPr>
          <p:cNvPr id="13" name="TextBox 12"/>
          <p:cNvSpPr txBox="1"/>
          <p:nvPr/>
        </p:nvSpPr>
        <p:spPr>
          <a:xfrm>
            <a:off x="369888" y="2516257"/>
            <a:ext cx="3321050" cy="553998"/>
          </a:xfrm>
          <a:prstGeom prst="rect">
            <a:avLst/>
          </a:prstGeom>
          <a:noFill/>
        </p:spPr>
        <p:txBody>
          <a:bodyPr>
            <a:spAutoFit/>
          </a:bodyPr>
          <a:lstStyle/>
          <a:p>
            <a:pPr fontAlgn="auto">
              <a:spcBef>
                <a:spcPts val="0"/>
              </a:spcBef>
              <a:spcAft>
                <a:spcPts val="0"/>
              </a:spcAft>
              <a:tabLst>
                <a:tab pos="1435100" algn="l"/>
              </a:tabLst>
              <a:defRPr/>
            </a:pPr>
            <a:r>
              <a:rPr lang="en-US" sz="1000" dirty="0">
                <a:solidFill>
                  <a:prstClr val="black"/>
                </a:solidFill>
                <a:ea typeface="+mn-ea"/>
              </a:rPr>
              <a:t>Inception to </a:t>
            </a:r>
            <a:r>
              <a:rPr lang="en-US" sz="1000" dirty="0" smtClean="0">
                <a:solidFill>
                  <a:prstClr val="black"/>
                </a:solidFill>
                <a:ea typeface="+mn-ea"/>
              </a:rPr>
              <a:t>3/31/15</a:t>
            </a:r>
            <a:r>
              <a:rPr lang="en-US" sz="1000" dirty="0">
                <a:solidFill>
                  <a:prstClr val="black"/>
                </a:solidFill>
                <a:ea typeface="+mn-ea"/>
              </a:rPr>
              <a:t>	10-Year (2005 -2014)</a:t>
            </a:r>
            <a:br>
              <a:rPr lang="en-US" sz="1000" dirty="0">
                <a:solidFill>
                  <a:prstClr val="black"/>
                </a:solidFill>
                <a:ea typeface="+mn-ea"/>
              </a:rPr>
            </a:br>
            <a:r>
              <a:rPr lang="en-US" sz="1000" dirty="0">
                <a:solidFill>
                  <a:prstClr val="black"/>
                </a:solidFill>
                <a:ea typeface="+mn-ea"/>
              </a:rPr>
              <a:t>CAGR: </a:t>
            </a:r>
            <a:r>
              <a:rPr lang="en-US" sz="1000" dirty="0" smtClean="0">
                <a:solidFill>
                  <a:prstClr val="black"/>
                </a:solidFill>
                <a:ea typeface="+mn-ea"/>
              </a:rPr>
              <a:t>15%</a:t>
            </a:r>
            <a:r>
              <a:rPr lang="en-US" sz="1000" dirty="0">
                <a:solidFill>
                  <a:prstClr val="black"/>
                </a:solidFill>
                <a:ea typeface="+mn-ea"/>
              </a:rPr>
              <a:t>	CAGR: </a:t>
            </a:r>
            <a:r>
              <a:rPr lang="en-US" sz="1000" dirty="0" smtClean="0">
                <a:solidFill>
                  <a:prstClr val="black"/>
                </a:solidFill>
                <a:ea typeface="+mn-ea"/>
              </a:rPr>
              <a:t>15%</a:t>
            </a:r>
            <a:endParaRPr lang="en-US" sz="1000" dirty="0">
              <a:solidFill>
                <a:prstClr val="black"/>
              </a:solidFill>
              <a:ea typeface="+mn-ea"/>
            </a:endParaRPr>
          </a:p>
          <a:p>
            <a:pPr fontAlgn="auto">
              <a:spcBef>
                <a:spcPts val="0"/>
              </a:spcBef>
              <a:spcAft>
                <a:spcPts val="0"/>
              </a:spcAft>
              <a:tabLst>
                <a:tab pos="1435100" algn="l"/>
              </a:tabLst>
              <a:defRPr/>
            </a:pPr>
            <a:r>
              <a:rPr lang="en-US" sz="1000" dirty="0">
                <a:solidFill>
                  <a:prstClr val="black"/>
                </a:solidFill>
                <a:ea typeface="+mn-ea"/>
              </a:rPr>
              <a:t>Cumulative: </a:t>
            </a:r>
            <a:r>
              <a:rPr lang="en-US" sz="1000" dirty="0" smtClean="0">
                <a:solidFill>
                  <a:prstClr val="black"/>
                </a:solidFill>
                <a:ea typeface="+mn-ea"/>
              </a:rPr>
              <a:t>2,461%</a:t>
            </a:r>
            <a:r>
              <a:rPr lang="en-US" sz="1000" dirty="0">
                <a:solidFill>
                  <a:prstClr val="black"/>
                </a:solidFill>
                <a:ea typeface="+mn-ea"/>
              </a:rPr>
              <a:t>	Cumulative: </a:t>
            </a:r>
            <a:r>
              <a:rPr lang="en-US" sz="1000" dirty="0" smtClean="0">
                <a:solidFill>
                  <a:prstClr val="black"/>
                </a:solidFill>
                <a:ea typeface="+mn-ea"/>
              </a:rPr>
              <a:t>344%</a:t>
            </a:r>
            <a:endParaRPr lang="en-US" sz="1000" dirty="0">
              <a:solidFill>
                <a:prstClr val="black"/>
              </a:solidFill>
              <a:ea typeface="+mn-ea"/>
            </a:endParaRPr>
          </a:p>
        </p:txBody>
      </p:sp>
      <p:sp>
        <p:nvSpPr>
          <p:cNvPr id="9" name="TextBox 8"/>
          <p:cNvSpPr txBox="1"/>
          <p:nvPr/>
        </p:nvSpPr>
        <p:spPr>
          <a:xfrm>
            <a:off x="1536700" y="6560323"/>
            <a:ext cx="2895601" cy="184666"/>
          </a:xfrm>
          <a:prstGeom prst="rect">
            <a:avLst/>
          </a:prstGeom>
          <a:noFill/>
        </p:spPr>
        <p:txBody>
          <a:bodyPr wrap="square">
            <a:spAutoFit/>
          </a:bodyPr>
          <a:lstStyle/>
          <a:p>
            <a:pPr algn="ctr" fontAlgn="auto">
              <a:spcBef>
                <a:spcPts val="0"/>
              </a:spcBef>
              <a:spcAft>
                <a:spcPts val="0"/>
              </a:spcAft>
              <a:defRPr/>
            </a:pPr>
            <a:r>
              <a:rPr lang="en-US" sz="600" b="1" dirty="0">
                <a:solidFill>
                  <a:prstClr val="white">
                    <a:lumMod val="50000"/>
                  </a:prstClr>
                </a:solidFill>
                <a:latin typeface="Arial" charset="0"/>
                <a:ea typeface="+mn-ea"/>
                <a:cs typeface="+mn-cs"/>
              </a:rPr>
              <a:t>Reflects all stock splits and includes all dividends in the year declared</a:t>
            </a:r>
          </a:p>
        </p:txBody>
      </p:sp>
      <p:sp>
        <p:nvSpPr>
          <p:cNvPr id="12" name="TextBox 11"/>
          <p:cNvSpPr txBox="1"/>
          <p:nvPr/>
        </p:nvSpPr>
        <p:spPr>
          <a:xfrm>
            <a:off x="4666613" y="2517914"/>
            <a:ext cx="3321050" cy="707886"/>
          </a:xfrm>
          <a:prstGeom prst="rect">
            <a:avLst/>
          </a:prstGeom>
          <a:noFill/>
        </p:spPr>
        <p:txBody>
          <a:bodyPr>
            <a:spAutoFit/>
          </a:bodyPr>
          <a:lstStyle/>
          <a:p>
            <a:pPr fontAlgn="auto">
              <a:spcBef>
                <a:spcPts val="0"/>
              </a:spcBef>
              <a:spcAft>
                <a:spcPts val="0"/>
              </a:spcAft>
              <a:tabLst>
                <a:tab pos="1435100" algn="l"/>
              </a:tabLst>
              <a:defRPr/>
            </a:pPr>
            <a:r>
              <a:rPr lang="en-US" sz="1000" dirty="0">
                <a:solidFill>
                  <a:prstClr val="black"/>
                </a:solidFill>
                <a:ea typeface="+mn-ea"/>
              </a:rPr>
              <a:t>Inception to </a:t>
            </a:r>
            <a:r>
              <a:rPr lang="en-US" sz="1000" dirty="0" smtClean="0">
                <a:solidFill>
                  <a:prstClr val="black"/>
                </a:solidFill>
                <a:ea typeface="+mn-ea"/>
              </a:rPr>
              <a:t>3/15/15</a:t>
            </a:r>
            <a:r>
              <a:rPr lang="en-US" sz="1000" dirty="0">
                <a:solidFill>
                  <a:prstClr val="black"/>
                </a:solidFill>
                <a:ea typeface="+mn-ea"/>
              </a:rPr>
              <a:t>	10-Year </a:t>
            </a:r>
            <a:r>
              <a:rPr lang="en-US" sz="1000" dirty="0" smtClean="0">
                <a:solidFill>
                  <a:prstClr val="black"/>
                </a:solidFill>
                <a:ea typeface="+mn-ea"/>
              </a:rPr>
              <a:t>(2005 </a:t>
            </a:r>
            <a:r>
              <a:rPr lang="en-US" sz="1000" dirty="0">
                <a:solidFill>
                  <a:prstClr val="black"/>
                </a:solidFill>
                <a:ea typeface="+mn-ea"/>
              </a:rPr>
              <a:t>-</a:t>
            </a:r>
            <a:r>
              <a:rPr lang="en-US" sz="1000" dirty="0" smtClean="0">
                <a:solidFill>
                  <a:prstClr val="black"/>
                </a:solidFill>
                <a:ea typeface="+mn-ea"/>
              </a:rPr>
              <a:t>2014)</a:t>
            </a:r>
            <a:r>
              <a:rPr lang="en-US" sz="1000" dirty="0">
                <a:solidFill>
                  <a:prstClr val="black"/>
                </a:solidFill>
                <a:ea typeface="+mn-ea"/>
              </a:rPr>
              <a:t/>
            </a:r>
            <a:br>
              <a:rPr lang="en-US" sz="1000" dirty="0">
                <a:solidFill>
                  <a:prstClr val="black"/>
                </a:solidFill>
                <a:ea typeface="+mn-ea"/>
              </a:rPr>
            </a:br>
            <a:r>
              <a:rPr lang="en-US" sz="1000" dirty="0" smtClean="0">
                <a:solidFill>
                  <a:prstClr val="black"/>
                </a:solidFill>
                <a:ea typeface="+mn-ea"/>
              </a:rPr>
              <a:t>CAGR</a:t>
            </a:r>
            <a:r>
              <a:rPr lang="en-US" sz="1000" dirty="0">
                <a:solidFill>
                  <a:prstClr val="black"/>
                </a:solidFill>
                <a:ea typeface="+mn-ea"/>
              </a:rPr>
              <a:t>: </a:t>
            </a:r>
            <a:r>
              <a:rPr lang="en-US" sz="1000" dirty="0" smtClean="0">
                <a:solidFill>
                  <a:prstClr val="black"/>
                </a:solidFill>
                <a:ea typeface="+mn-ea"/>
              </a:rPr>
              <a:t>13%</a:t>
            </a:r>
            <a:r>
              <a:rPr lang="en-US" sz="1000" dirty="0">
                <a:solidFill>
                  <a:prstClr val="black"/>
                </a:solidFill>
                <a:ea typeface="+mn-ea"/>
              </a:rPr>
              <a:t>	CAGR: </a:t>
            </a:r>
            <a:r>
              <a:rPr lang="en-US" sz="1000" dirty="0" smtClean="0">
                <a:solidFill>
                  <a:prstClr val="black"/>
                </a:solidFill>
                <a:ea typeface="+mn-ea"/>
              </a:rPr>
              <a:t>9%</a:t>
            </a:r>
            <a:endParaRPr lang="en-US" sz="1000" dirty="0">
              <a:solidFill>
                <a:prstClr val="black"/>
              </a:solidFill>
              <a:ea typeface="+mn-ea"/>
            </a:endParaRPr>
          </a:p>
          <a:p>
            <a:pPr fontAlgn="auto">
              <a:spcBef>
                <a:spcPts val="0"/>
              </a:spcBef>
              <a:spcAft>
                <a:spcPts val="0"/>
              </a:spcAft>
              <a:tabLst>
                <a:tab pos="1435100" algn="l"/>
              </a:tabLst>
              <a:defRPr/>
            </a:pPr>
            <a:r>
              <a:rPr lang="en-US" sz="1000" dirty="0" smtClean="0">
                <a:solidFill>
                  <a:prstClr val="black"/>
                </a:solidFill>
                <a:ea typeface="+mn-ea"/>
              </a:rPr>
              <a:t>Cumulative</a:t>
            </a:r>
            <a:r>
              <a:rPr lang="en-US" sz="1000" dirty="0">
                <a:solidFill>
                  <a:prstClr val="black"/>
                </a:solidFill>
                <a:ea typeface="+mn-ea"/>
              </a:rPr>
              <a:t>: </a:t>
            </a:r>
            <a:r>
              <a:rPr lang="en-US" sz="1000" dirty="0" smtClean="0">
                <a:solidFill>
                  <a:prstClr val="black"/>
                </a:solidFill>
                <a:ea typeface="+mn-ea"/>
              </a:rPr>
              <a:t>1652%</a:t>
            </a:r>
            <a:r>
              <a:rPr lang="en-US" sz="1000" dirty="0">
                <a:solidFill>
                  <a:prstClr val="black"/>
                </a:solidFill>
                <a:ea typeface="+mn-ea"/>
              </a:rPr>
              <a:t>	Cumulative: </a:t>
            </a:r>
            <a:r>
              <a:rPr lang="en-US" sz="1000" dirty="0" smtClean="0">
                <a:solidFill>
                  <a:prstClr val="black"/>
                </a:solidFill>
                <a:ea typeface="+mn-ea"/>
              </a:rPr>
              <a:t>131%</a:t>
            </a:r>
            <a:endParaRPr lang="en-US" sz="1000" dirty="0">
              <a:solidFill>
                <a:prstClr val="black"/>
              </a:solidFill>
              <a:ea typeface="+mn-ea"/>
            </a:endParaRPr>
          </a:p>
          <a:p>
            <a:pPr algn="ctr" fontAlgn="auto">
              <a:spcBef>
                <a:spcPts val="0"/>
              </a:spcBef>
              <a:spcAft>
                <a:spcPts val="0"/>
              </a:spcAft>
              <a:defRPr/>
            </a:pPr>
            <a:endParaRPr lang="en-US" sz="1000" dirty="0">
              <a:solidFill>
                <a:prstClr val="black"/>
              </a:solidFill>
              <a:ea typeface="+mn-ea"/>
            </a:endParaRPr>
          </a:p>
        </p:txBody>
      </p:sp>
      <p:sp>
        <p:nvSpPr>
          <p:cNvPr id="14" name="Rectangle 7"/>
          <p:cNvSpPr>
            <a:spLocks noChangeArrowheads="1"/>
          </p:cNvSpPr>
          <p:nvPr>
            <p:custDataLst>
              <p:tags r:id="rId2"/>
            </p:custDataLst>
          </p:nvPr>
        </p:nvSpPr>
        <p:spPr bwMode="auto">
          <a:xfrm>
            <a:off x="4764087" y="1760894"/>
            <a:ext cx="4200526" cy="609600"/>
          </a:xfrm>
          <a:prstGeom prst="rect">
            <a:avLst/>
          </a:prstGeom>
          <a:noFill/>
          <a:ln w="19050" algn="ctr">
            <a:noFill/>
            <a:miter lim="800000"/>
            <a:headEnd/>
            <a:tailEnd/>
          </a:ln>
          <a:effectLst/>
        </p:spPr>
        <p:txBody>
          <a:bodyPr lIns="91387" tIns="45693" rIns="91387" bIns="45693" anchor="t"/>
          <a:lstStyle/>
          <a:p>
            <a:pPr marL="173038" indent="-173038" algn="ctr" defTabSz="820738" fontAlgn="auto">
              <a:spcBef>
                <a:spcPct val="20000"/>
              </a:spcBef>
              <a:spcAft>
                <a:spcPts val="0"/>
              </a:spcAft>
              <a:buClr>
                <a:srgbClr val="5A5D62"/>
              </a:buClr>
              <a:buSzPct val="115000"/>
              <a:defRPr/>
            </a:pPr>
            <a:r>
              <a:rPr lang="en-US" sz="1600" b="1" dirty="0">
                <a:solidFill>
                  <a:srgbClr val="156736"/>
                </a:solidFill>
                <a:latin typeface="Calibri"/>
                <a:ea typeface="MS PGothic" pitchFamily="34" charset="-128"/>
                <a:cs typeface="+mn-cs"/>
              </a:rPr>
              <a:t>Historical </a:t>
            </a:r>
            <a:r>
              <a:rPr lang="en-US" sz="1600" b="1" dirty="0" smtClean="0">
                <a:solidFill>
                  <a:srgbClr val="156736"/>
                </a:solidFill>
                <a:latin typeface="Calibri"/>
                <a:ea typeface="MS PGothic" pitchFamily="34" charset="-128"/>
                <a:cs typeface="+mn-cs"/>
              </a:rPr>
              <a:t>Share Price</a:t>
            </a:r>
            <a:r>
              <a:rPr lang="en-US" sz="1600" b="1" dirty="0">
                <a:solidFill>
                  <a:srgbClr val="156736"/>
                </a:solidFill>
                <a:latin typeface="Calibri"/>
                <a:ea typeface="MS PGothic" pitchFamily="34" charset="-128"/>
                <a:cs typeface="+mn-cs"/>
              </a:rPr>
              <a:t/>
            </a:r>
            <a:br>
              <a:rPr lang="en-US" sz="1600" b="1" dirty="0">
                <a:solidFill>
                  <a:srgbClr val="156736"/>
                </a:solidFill>
                <a:latin typeface="Calibri"/>
                <a:ea typeface="MS PGothic" pitchFamily="34" charset="-128"/>
                <a:cs typeface="+mn-cs"/>
              </a:rPr>
            </a:br>
            <a:r>
              <a:rPr lang="en-US" sz="1200" b="1" dirty="0">
                <a:solidFill>
                  <a:prstClr val="black">
                    <a:lumMod val="50000"/>
                    <a:lumOff val="50000"/>
                  </a:prstClr>
                </a:solidFill>
                <a:latin typeface="Calibri"/>
                <a:ea typeface="MS PGothic" pitchFamily="34" charset="-128"/>
                <a:cs typeface="+mn-cs"/>
              </a:rPr>
              <a:t>Split </a:t>
            </a:r>
            <a:r>
              <a:rPr lang="en-US" sz="1200" b="1" dirty="0" smtClean="0">
                <a:solidFill>
                  <a:prstClr val="black">
                    <a:lumMod val="50000"/>
                    <a:lumOff val="50000"/>
                  </a:prstClr>
                </a:solidFill>
                <a:latin typeface="Calibri"/>
                <a:ea typeface="MS PGothic" pitchFamily="34" charset="-128"/>
                <a:cs typeface="+mn-cs"/>
              </a:rPr>
              <a:t>Adjusted</a:t>
            </a:r>
            <a:endParaRPr lang="en-US" sz="1600" b="1" dirty="0">
              <a:solidFill>
                <a:prstClr val="black">
                  <a:lumMod val="50000"/>
                  <a:lumOff val="50000"/>
                </a:prstClr>
              </a:solidFill>
              <a:latin typeface="Calibri"/>
              <a:ea typeface="MS PGothic" pitchFamily="34" charset="-128"/>
              <a:cs typeface="+mn-cs"/>
            </a:endParaRPr>
          </a:p>
        </p:txBody>
      </p:sp>
      <p:sp>
        <p:nvSpPr>
          <p:cNvPr id="16"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51</a:t>
            </a:fld>
            <a:endParaRPr lang="en-US" dirty="0"/>
          </a:p>
        </p:txBody>
      </p:sp>
    </p:spTree>
    <p:extLst>
      <p:ext uri="{BB962C8B-B14F-4D97-AF65-F5344CB8AC3E}">
        <p14:creationId xmlns:p14="http://schemas.microsoft.com/office/powerpoint/2010/main" val="36851897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pPr algn="ctr"/>
            <a:r>
              <a:rPr lang="en-US" dirty="0" smtClean="0"/>
              <a:t>Mission, Vision and Values</a:t>
            </a:r>
            <a:endParaRPr lang="en-US" dirty="0"/>
          </a:p>
        </p:txBody>
      </p:sp>
      <p:sp>
        <p:nvSpPr>
          <p:cNvPr id="28" name="Slide Number Placeholder 2"/>
          <p:cNvSpPr>
            <a:spLocks noGrp="1"/>
          </p:cNvSpPr>
          <p:nvPr>
            <p:ph type="sldNum" sz="quarter" idx="4"/>
          </p:nvPr>
        </p:nvSpPr>
        <p:spPr>
          <a:prstGeom prst="rect">
            <a:avLst/>
          </a:prstGeom>
        </p:spPr>
        <p:txBody>
          <a:bodyPr/>
          <a:lstStyle>
            <a:lvl1pPr>
              <a:defRPr sz="1000">
                <a:solidFill>
                  <a:schemeClr val="bg1">
                    <a:lumMod val="50000"/>
                  </a:schemeClr>
                </a:solidFill>
              </a:defRPr>
            </a:lvl1pPr>
          </a:lstStyle>
          <a:p>
            <a:pPr>
              <a:defRPr/>
            </a:pPr>
            <a:fld id="{C589E7E3-A02B-4B89-AB77-1610676CB0F1}" type="slidenum">
              <a:rPr lang="en-US" smtClean="0"/>
              <a:pPr>
                <a:defRPr/>
              </a:pPr>
              <a:t>6</a:t>
            </a:fld>
            <a:endParaRPr lang="en-US" dirty="0"/>
          </a:p>
        </p:txBody>
      </p:sp>
      <p:sp>
        <p:nvSpPr>
          <p:cNvPr id="61443" name="Rectangle 5"/>
          <p:cNvSpPr>
            <a:spLocks noGrp="1" noChangeArrowheads="1"/>
          </p:cNvSpPr>
          <p:nvPr>
            <p:ph idx="4294967295"/>
          </p:nvPr>
        </p:nvSpPr>
        <p:spPr>
          <a:xfrm>
            <a:off x="463137" y="1093007"/>
            <a:ext cx="8305800" cy="5134739"/>
          </a:xfrm>
        </p:spPr>
        <p:txBody>
          <a:bodyPr/>
          <a:lstStyle/>
          <a:p>
            <a:pPr marL="0" indent="0" algn="ctr">
              <a:buNone/>
            </a:pPr>
            <a:r>
              <a:rPr lang="en-US" sz="2800" b="1" dirty="0" smtClean="0">
                <a:solidFill>
                  <a:schemeClr val="bg1">
                    <a:lumMod val="85000"/>
                  </a:schemeClr>
                </a:solidFill>
              </a:rPr>
              <a:t>Mission</a:t>
            </a:r>
          </a:p>
          <a:p>
            <a:pPr marL="0" indent="0" algn="ctr">
              <a:buNone/>
            </a:pPr>
            <a:r>
              <a:rPr lang="en-US" sz="1600" dirty="0">
                <a:solidFill>
                  <a:schemeClr val="bg1">
                    <a:lumMod val="85000"/>
                  </a:schemeClr>
                </a:solidFill>
                <a:ea typeface="+mj-ea"/>
              </a:rPr>
              <a:t>We exist to protect </a:t>
            </a:r>
            <a:r>
              <a:rPr lang="en-US" sz="1600" dirty="0" smtClean="0">
                <a:solidFill>
                  <a:schemeClr val="bg1">
                    <a:lumMod val="85000"/>
                  </a:schemeClr>
                </a:solidFill>
                <a:ea typeface="+mj-ea"/>
              </a:rPr>
              <a:t>others</a:t>
            </a:r>
          </a:p>
          <a:p>
            <a:pPr marL="0" indent="0" algn="ctr">
              <a:buNone/>
            </a:pPr>
            <a:endParaRPr lang="en-US" sz="1600" b="1" dirty="0">
              <a:solidFill>
                <a:schemeClr val="bg1">
                  <a:lumMod val="85000"/>
                </a:schemeClr>
              </a:solidFill>
              <a:ea typeface="+mj-ea"/>
            </a:endParaRPr>
          </a:p>
          <a:p>
            <a:pPr marL="0" indent="0" algn="ctr">
              <a:buNone/>
            </a:pPr>
            <a:r>
              <a:rPr lang="en-US" sz="2800" b="1" dirty="0" smtClean="0">
                <a:solidFill>
                  <a:schemeClr val="bg1">
                    <a:lumMod val="85000"/>
                  </a:schemeClr>
                </a:solidFill>
              </a:rPr>
              <a:t>Vision</a:t>
            </a:r>
          </a:p>
          <a:p>
            <a:pPr marL="0" indent="0" algn="ctr">
              <a:buNone/>
            </a:pPr>
            <a:r>
              <a:rPr lang="en-US" sz="1600" dirty="0" smtClean="0">
                <a:solidFill>
                  <a:schemeClr val="bg1">
                    <a:lumMod val="85000"/>
                  </a:schemeClr>
                </a:solidFill>
                <a:ea typeface="+mj-ea"/>
              </a:rPr>
              <a:t>We will be the best in the world at understanding and providing solutions for the risks our customers encounter as healers, innovators, employers, and professionals.</a:t>
            </a:r>
            <a:br>
              <a:rPr lang="en-US" sz="1600" dirty="0" smtClean="0">
                <a:solidFill>
                  <a:schemeClr val="bg1">
                    <a:lumMod val="85000"/>
                  </a:schemeClr>
                </a:solidFill>
                <a:ea typeface="+mj-ea"/>
              </a:rPr>
            </a:br>
            <a:r>
              <a:rPr lang="en-US" sz="1600" dirty="0" smtClean="0">
                <a:solidFill>
                  <a:schemeClr val="bg1">
                    <a:lumMod val="85000"/>
                  </a:schemeClr>
                </a:solidFill>
                <a:ea typeface="+mj-ea"/>
              </a:rPr>
              <a:t/>
            </a:r>
            <a:br>
              <a:rPr lang="en-US" sz="1600" dirty="0" smtClean="0">
                <a:solidFill>
                  <a:schemeClr val="bg1">
                    <a:lumMod val="85000"/>
                  </a:schemeClr>
                </a:solidFill>
                <a:ea typeface="+mj-ea"/>
              </a:rPr>
            </a:br>
            <a:r>
              <a:rPr lang="en-US" sz="1600" dirty="0" smtClean="0">
                <a:solidFill>
                  <a:schemeClr val="bg1">
                    <a:lumMod val="85000"/>
                  </a:schemeClr>
                </a:solidFill>
                <a:ea typeface="+mj-ea"/>
              </a:rPr>
              <a:t>Through an integrated family of specialty companies, products, and services, we will be a trusted partner enabling those we serve to focus on their vital work.</a:t>
            </a:r>
            <a:br>
              <a:rPr lang="en-US" sz="1600" dirty="0" smtClean="0">
                <a:solidFill>
                  <a:schemeClr val="bg1">
                    <a:lumMod val="85000"/>
                  </a:schemeClr>
                </a:solidFill>
                <a:ea typeface="+mj-ea"/>
              </a:rPr>
            </a:br>
            <a:r>
              <a:rPr lang="en-US" sz="1600" dirty="0" smtClean="0">
                <a:solidFill>
                  <a:schemeClr val="bg1">
                    <a:lumMod val="85000"/>
                  </a:schemeClr>
                </a:solidFill>
                <a:ea typeface="+mj-ea"/>
              </a:rPr>
              <a:t/>
            </a:r>
            <a:br>
              <a:rPr lang="en-US" sz="1600" dirty="0" smtClean="0">
                <a:solidFill>
                  <a:schemeClr val="bg1">
                    <a:lumMod val="85000"/>
                  </a:schemeClr>
                </a:solidFill>
                <a:ea typeface="+mj-ea"/>
              </a:rPr>
            </a:br>
            <a:r>
              <a:rPr lang="en-US" sz="1600" dirty="0" smtClean="0">
                <a:solidFill>
                  <a:schemeClr val="bg1">
                    <a:lumMod val="85000"/>
                  </a:schemeClr>
                </a:solidFill>
                <a:ea typeface="+mj-ea"/>
              </a:rPr>
              <a:t>As the</a:t>
            </a:r>
            <a:r>
              <a:rPr lang="en-US" sz="1600" dirty="0" smtClean="0">
                <a:ea typeface="+mj-ea"/>
              </a:rPr>
              <a:t> employer of choice</a:t>
            </a:r>
            <a:r>
              <a:rPr lang="en-US" sz="1600" dirty="0" smtClean="0">
                <a:solidFill>
                  <a:schemeClr val="bg1">
                    <a:lumMod val="85000"/>
                  </a:schemeClr>
                </a:solidFill>
                <a:ea typeface="+mj-ea"/>
              </a:rPr>
              <a:t>, we embrace every day as a singular opportunity to reach for extraordinary outcomes, build and deepen superior relationships, and accomplish our mission with infectious enthusiasm and unbending integrity</a:t>
            </a:r>
          </a:p>
          <a:p>
            <a:pPr marL="0" indent="0" algn="ctr">
              <a:buNone/>
            </a:pPr>
            <a:endParaRPr lang="en-US" sz="1600" b="1" dirty="0" smtClean="0">
              <a:solidFill>
                <a:schemeClr val="bg1">
                  <a:lumMod val="85000"/>
                </a:schemeClr>
              </a:solidFill>
              <a:ea typeface="+mj-ea"/>
            </a:endParaRPr>
          </a:p>
          <a:p>
            <a:pPr marL="0" indent="0" algn="ctr">
              <a:buNone/>
            </a:pPr>
            <a:r>
              <a:rPr lang="en-US" sz="2800" b="1" dirty="0" smtClean="0">
                <a:solidFill>
                  <a:schemeClr val="bg1">
                    <a:lumMod val="85000"/>
                  </a:schemeClr>
                </a:solidFill>
                <a:ea typeface="+mj-ea"/>
              </a:rPr>
              <a:t>Values</a:t>
            </a:r>
          </a:p>
          <a:p>
            <a:pPr marL="0" indent="0" algn="ctr">
              <a:buNone/>
            </a:pPr>
            <a:r>
              <a:rPr lang="en-US" sz="1600" dirty="0" smtClean="0">
                <a:solidFill>
                  <a:schemeClr val="bg1">
                    <a:lumMod val="85000"/>
                  </a:schemeClr>
                </a:solidFill>
                <a:ea typeface="+mj-ea"/>
              </a:rPr>
              <a:t>Integrity		Relationships	Leadership		Enthusiasm</a:t>
            </a:r>
            <a:endParaRPr lang="en-US" sz="1600" dirty="0">
              <a:solidFill>
                <a:schemeClr val="bg1">
                  <a:lumMod val="85000"/>
                </a:schemeClr>
              </a:solidFill>
            </a:endParaRPr>
          </a:p>
        </p:txBody>
      </p:sp>
    </p:spTree>
    <p:extLst>
      <p:ext uri="{BB962C8B-B14F-4D97-AF65-F5344CB8AC3E}">
        <p14:creationId xmlns:p14="http://schemas.microsoft.com/office/powerpoint/2010/main" val="246137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pPr algn="ctr"/>
            <a:r>
              <a:rPr lang="en-US" dirty="0" smtClean="0"/>
              <a:t>Mission, Vision and Values</a:t>
            </a:r>
            <a:endParaRPr lang="en-US" dirty="0"/>
          </a:p>
        </p:txBody>
      </p:sp>
      <p:sp>
        <p:nvSpPr>
          <p:cNvPr id="28" name="Slide Number Placeholder 2"/>
          <p:cNvSpPr>
            <a:spLocks noGrp="1"/>
          </p:cNvSpPr>
          <p:nvPr>
            <p:ph type="sldNum" sz="quarter" idx="4"/>
          </p:nvPr>
        </p:nvSpPr>
        <p:spPr>
          <a:prstGeom prst="rect">
            <a:avLst/>
          </a:prstGeom>
        </p:spPr>
        <p:txBody>
          <a:bodyPr/>
          <a:lstStyle>
            <a:lvl1pPr>
              <a:defRPr sz="1000">
                <a:solidFill>
                  <a:schemeClr val="bg1">
                    <a:lumMod val="50000"/>
                  </a:schemeClr>
                </a:solidFill>
              </a:defRPr>
            </a:lvl1pPr>
          </a:lstStyle>
          <a:p>
            <a:pPr>
              <a:defRPr/>
            </a:pPr>
            <a:fld id="{C589E7E3-A02B-4B89-AB77-1610676CB0F1}" type="slidenum">
              <a:rPr lang="en-US" smtClean="0"/>
              <a:pPr>
                <a:defRPr/>
              </a:pPr>
              <a:t>7</a:t>
            </a:fld>
            <a:endParaRPr lang="en-US" dirty="0"/>
          </a:p>
        </p:txBody>
      </p:sp>
      <p:sp>
        <p:nvSpPr>
          <p:cNvPr id="61443" name="Rectangle 5"/>
          <p:cNvSpPr>
            <a:spLocks noGrp="1" noChangeArrowheads="1"/>
          </p:cNvSpPr>
          <p:nvPr>
            <p:ph idx="4294967295"/>
          </p:nvPr>
        </p:nvSpPr>
        <p:spPr>
          <a:xfrm>
            <a:off x="463137" y="1093007"/>
            <a:ext cx="8305800" cy="5134739"/>
          </a:xfrm>
        </p:spPr>
        <p:txBody>
          <a:bodyPr/>
          <a:lstStyle/>
          <a:p>
            <a:pPr marL="0" indent="0" algn="ctr">
              <a:buNone/>
            </a:pPr>
            <a:r>
              <a:rPr lang="en-US" sz="2800" b="1" dirty="0" smtClean="0">
                <a:solidFill>
                  <a:schemeClr val="bg1">
                    <a:lumMod val="85000"/>
                  </a:schemeClr>
                </a:solidFill>
              </a:rPr>
              <a:t>Mission</a:t>
            </a:r>
          </a:p>
          <a:p>
            <a:pPr marL="0" indent="0" algn="ctr">
              <a:buNone/>
            </a:pPr>
            <a:r>
              <a:rPr lang="en-US" sz="1600" dirty="0">
                <a:solidFill>
                  <a:schemeClr val="bg1">
                    <a:lumMod val="85000"/>
                  </a:schemeClr>
                </a:solidFill>
                <a:ea typeface="+mj-ea"/>
              </a:rPr>
              <a:t>We exist to protect </a:t>
            </a:r>
            <a:r>
              <a:rPr lang="en-US" sz="1600" dirty="0" smtClean="0">
                <a:solidFill>
                  <a:schemeClr val="bg1">
                    <a:lumMod val="85000"/>
                  </a:schemeClr>
                </a:solidFill>
                <a:ea typeface="+mj-ea"/>
              </a:rPr>
              <a:t>others</a:t>
            </a:r>
          </a:p>
          <a:p>
            <a:pPr marL="0" indent="0" algn="ctr">
              <a:buNone/>
            </a:pPr>
            <a:endParaRPr lang="en-US" sz="1600" b="1" dirty="0">
              <a:solidFill>
                <a:schemeClr val="bg1">
                  <a:lumMod val="85000"/>
                </a:schemeClr>
              </a:solidFill>
              <a:ea typeface="+mj-ea"/>
            </a:endParaRPr>
          </a:p>
          <a:p>
            <a:pPr marL="0" indent="0" algn="ctr">
              <a:buNone/>
            </a:pPr>
            <a:r>
              <a:rPr lang="en-US" sz="2800" b="1" dirty="0" smtClean="0">
                <a:solidFill>
                  <a:schemeClr val="bg1">
                    <a:lumMod val="85000"/>
                  </a:schemeClr>
                </a:solidFill>
              </a:rPr>
              <a:t>Vision</a:t>
            </a:r>
          </a:p>
          <a:p>
            <a:pPr marL="0" indent="0" algn="ctr">
              <a:buNone/>
            </a:pPr>
            <a:r>
              <a:rPr lang="en-US" sz="1600" dirty="0" smtClean="0">
                <a:solidFill>
                  <a:schemeClr val="bg1">
                    <a:lumMod val="85000"/>
                  </a:schemeClr>
                </a:solidFill>
                <a:ea typeface="+mj-ea"/>
              </a:rPr>
              <a:t>We will be the best in the world at understanding and providing solutions for the risks our customers encounter as healers, innovators, employers, and professionals.</a:t>
            </a:r>
            <a:br>
              <a:rPr lang="en-US" sz="1600" dirty="0" smtClean="0">
                <a:solidFill>
                  <a:schemeClr val="bg1">
                    <a:lumMod val="85000"/>
                  </a:schemeClr>
                </a:solidFill>
                <a:ea typeface="+mj-ea"/>
              </a:rPr>
            </a:br>
            <a:r>
              <a:rPr lang="en-US" sz="1600" dirty="0" smtClean="0">
                <a:solidFill>
                  <a:schemeClr val="bg1">
                    <a:lumMod val="85000"/>
                  </a:schemeClr>
                </a:solidFill>
                <a:ea typeface="+mj-ea"/>
              </a:rPr>
              <a:t/>
            </a:r>
            <a:br>
              <a:rPr lang="en-US" sz="1600" dirty="0" smtClean="0">
                <a:solidFill>
                  <a:schemeClr val="bg1">
                    <a:lumMod val="85000"/>
                  </a:schemeClr>
                </a:solidFill>
                <a:ea typeface="+mj-ea"/>
              </a:rPr>
            </a:br>
            <a:r>
              <a:rPr lang="en-US" sz="1600" dirty="0" smtClean="0">
                <a:solidFill>
                  <a:schemeClr val="bg1">
                    <a:lumMod val="85000"/>
                  </a:schemeClr>
                </a:solidFill>
                <a:ea typeface="+mj-ea"/>
              </a:rPr>
              <a:t>Through an integrated family of specialty companies, products, and services, we will be a trusted partner enabling those we serve to focus on their vital work.</a:t>
            </a:r>
            <a:br>
              <a:rPr lang="en-US" sz="1600" dirty="0" smtClean="0">
                <a:solidFill>
                  <a:schemeClr val="bg1">
                    <a:lumMod val="85000"/>
                  </a:schemeClr>
                </a:solidFill>
                <a:ea typeface="+mj-ea"/>
              </a:rPr>
            </a:br>
            <a:r>
              <a:rPr lang="en-US" sz="1600" dirty="0" smtClean="0">
                <a:solidFill>
                  <a:schemeClr val="bg1">
                    <a:lumMod val="85000"/>
                  </a:schemeClr>
                </a:solidFill>
                <a:ea typeface="+mj-ea"/>
              </a:rPr>
              <a:t/>
            </a:r>
            <a:br>
              <a:rPr lang="en-US" sz="1600" dirty="0" smtClean="0">
                <a:solidFill>
                  <a:schemeClr val="bg1">
                    <a:lumMod val="85000"/>
                  </a:schemeClr>
                </a:solidFill>
                <a:ea typeface="+mj-ea"/>
              </a:rPr>
            </a:br>
            <a:r>
              <a:rPr lang="en-US" sz="1600" dirty="0" smtClean="0">
                <a:solidFill>
                  <a:schemeClr val="bg1">
                    <a:lumMod val="85000"/>
                  </a:schemeClr>
                </a:solidFill>
                <a:ea typeface="+mj-ea"/>
              </a:rPr>
              <a:t>As the employer of choice, we embrace every day as a singular opportunity to reach for extraordinary outcomes, build and deepen superior relationships, and accomplish our mission with infectious enthusiasm and unbending integrity</a:t>
            </a:r>
          </a:p>
          <a:p>
            <a:pPr marL="0" indent="0" algn="ctr">
              <a:buNone/>
            </a:pPr>
            <a:endParaRPr lang="en-US" sz="1600" b="1" dirty="0" smtClean="0">
              <a:solidFill>
                <a:schemeClr val="bg1">
                  <a:lumMod val="85000"/>
                </a:schemeClr>
              </a:solidFill>
              <a:ea typeface="+mj-ea"/>
            </a:endParaRPr>
          </a:p>
          <a:p>
            <a:pPr marL="0" indent="0" algn="ctr">
              <a:buNone/>
            </a:pPr>
            <a:r>
              <a:rPr lang="en-US" sz="2800" b="1" dirty="0" smtClean="0">
                <a:solidFill>
                  <a:schemeClr val="bg1">
                    <a:lumMod val="85000"/>
                  </a:schemeClr>
                </a:solidFill>
                <a:ea typeface="+mj-ea"/>
              </a:rPr>
              <a:t>Values</a:t>
            </a:r>
          </a:p>
          <a:p>
            <a:pPr marL="0" indent="0" algn="ctr">
              <a:buNone/>
            </a:pPr>
            <a:r>
              <a:rPr lang="en-US" sz="1600" dirty="0" smtClean="0">
                <a:ea typeface="+mj-ea"/>
              </a:rPr>
              <a:t>Integrity		</a:t>
            </a:r>
            <a:r>
              <a:rPr lang="en-US" sz="1600" dirty="0" smtClean="0">
                <a:solidFill>
                  <a:schemeClr val="bg1">
                    <a:lumMod val="85000"/>
                  </a:schemeClr>
                </a:solidFill>
                <a:ea typeface="+mj-ea"/>
              </a:rPr>
              <a:t>Relationships	Leadership</a:t>
            </a:r>
            <a:r>
              <a:rPr lang="en-US" sz="1600" dirty="0" smtClean="0">
                <a:ea typeface="+mj-ea"/>
              </a:rPr>
              <a:t>		Enthusiasm</a:t>
            </a:r>
            <a:endParaRPr lang="en-US" sz="1600" dirty="0"/>
          </a:p>
        </p:txBody>
      </p:sp>
    </p:spTree>
    <p:extLst>
      <p:ext uri="{BB962C8B-B14F-4D97-AF65-F5344CB8AC3E}">
        <p14:creationId xmlns:p14="http://schemas.microsoft.com/office/powerpoint/2010/main" val="40584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oassurance.com/mobile/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22462"/>
            <a:ext cx="890587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8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dirty="0" smtClean="0"/>
              <a:t>ProAssurance Corporate Profile</a:t>
            </a:r>
            <a:endParaRPr lang="en-US" dirty="0"/>
          </a:p>
        </p:txBody>
      </p:sp>
      <p:sp>
        <p:nvSpPr>
          <p:cNvPr id="61443" name="Rectangle 5"/>
          <p:cNvSpPr>
            <a:spLocks noGrp="1" noChangeArrowheads="1"/>
          </p:cNvSpPr>
          <p:nvPr>
            <p:ph idx="4294967295"/>
          </p:nvPr>
        </p:nvSpPr>
        <p:spPr>
          <a:xfrm>
            <a:off x="192740" y="827088"/>
            <a:ext cx="8771873" cy="5427127"/>
          </a:xfrm>
        </p:spPr>
        <p:txBody>
          <a:bodyPr/>
          <a:lstStyle/>
          <a:p>
            <a:r>
              <a:rPr lang="en-US" sz="2000" dirty="0" smtClean="0"/>
              <a:t>Healthcare-centric specialty insurance writer </a:t>
            </a:r>
          </a:p>
          <a:p>
            <a:pPr lvl="1"/>
            <a:r>
              <a:rPr lang="en-US" sz="1800" dirty="0" smtClean="0"/>
              <a:t>Healthcare Professional Liability (HCPL)</a:t>
            </a:r>
          </a:p>
          <a:p>
            <a:pPr lvl="2"/>
            <a:r>
              <a:rPr lang="en-US" sz="1600" dirty="0" smtClean="0"/>
              <a:t>Only public company writing</a:t>
            </a:r>
            <a:br>
              <a:rPr lang="en-US" sz="1600" dirty="0" smtClean="0"/>
            </a:br>
            <a:r>
              <a:rPr lang="en-US" sz="1600" dirty="0" smtClean="0"/>
              <a:t>predominately HCPL</a:t>
            </a:r>
          </a:p>
          <a:p>
            <a:pPr lvl="1"/>
            <a:r>
              <a:rPr lang="en-US" sz="1800" dirty="0" smtClean="0"/>
              <a:t>Life sciences and medical device liability</a:t>
            </a:r>
          </a:p>
          <a:p>
            <a:pPr lvl="1"/>
            <a:r>
              <a:rPr lang="en-US" sz="1800" dirty="0" smtClean="0"/>
              <a:t>Workers' compensation</a:t>
            </a:r>
          </a:p>
          <a:p>
            <a:pPr lvl="1"/>
            <a:r>
              <a:rPr lang="en-US" sz="1800" dirty="0" smtClean="0"/>
              <a:t>Legal professional liability</a:t>
            </a:r>
          </a:p>
          <a:p>
            <a:pPr lvl="1"/>
            <a:r>
              <a:rPr lang="en-US" sz="1800" dirty="0" smtClean="0"/>
              <a:t>Alternative Risk Transfer</a:t>
            </a:r>
          </a:p>
          <a:p>
            <a:pPr marL="228600" indent="-228600" defTabSz="1025525">
              <a:tabLst/>
            </a:pPr>
            <a:r>
              <a:rPr lang="en-US" sz="2000" dirty="0" smtClean="0">
                <a:solidFill>
                  <a:prstClr val="black"/>
                </a:solidFill>
              </a:rPr>
              <a:t>Market Cap: $2.5 billion</a:t>
            </a:r>
          </a:p>
          <a:p>
            <a:pPr marL="228600" indent="-228600" defTabSz="1025525">
              <a:tabLst/>
            </a:pPr>
            <a:r>
              <a:rPr lang="en-US" sz="2000" dirty="0" smtClean="0">
                <a:solidFill>
                  <a:prstClr val="black"/>
                </a:solidFill>
              </a:rPr>
              <a:t>Shareholders’ Equity: $2.1 billion</a:t>
            </a:r>
          </a:p>
          <a:p>
            <a:pPr marL="228600" indent="-228600" defTabSz="1025525">
              <a:tabLst/>
            </a:pPr>
            <a:endParaRPr lang="en-US" sz="1050" dirty="0" smtClean="0">
              <a:solidFill>
                <a:prstClr val="black"/>
              </a:solidFill>
            </a:endParaRPr>
          </a:p>
          <a:p>
            <a:pPr marL="228600" indent="-228600" defTabSz="1025525">
              <a:tabLst/>
            </a:pPr>
            <a:endParaRPr lang="en-US" sz="2000" dirty="0">
              <a:solidFill>
                <a:prstClr val="black"/>
              </a:solidFill>
            </a:endParaRPr>
          </a:p>
          <a:p>
            <a:pPr marL="228600" indent="-228600" defTabSz="1025525">
              <a:tabLst/>
            </a:pPr>
            <a:r>
              <a:rPr lang="en-US" sz="2000" dirty="0" smtClean="0">
                <a:solidFill>
                  <a:prstClr val="black"/>
                </a:solidFill>
              </a:rPr>
              <a:t>40 locations in three countries</a:t>
            </a:r>
          </a:p>
          <a:p>
            <a:pPr marL="568325" lvl="1" indent="-228600" defTabSz="1025525"/>
            <a:r>
              <a:rPr lang="en-US" sz="1600" dirty="0" smtClean="0">
                <a:solidFill>
                  <a:prstClr val="black"/>
                </a:solidFill>
              </a:rPr>
              <a:t>978 employees</a:t>
            </a:r>
            <a:endParaRPr lang="en-US" sz="1600" dirty="0">
              <a:solidFill>
                <a:prstClr val="black"/>
              </a:solidFill>
            </a:endParaRPr>
          </a:p>
          <a:p>
            <a:pPr marL="228600" indent="-228600" defTabSz="1025525">
              <a:tabLst/>
            </a:pPr>
            <a:r>
              <a:rPr lang="en-US" sz="2000" dirty="0" smtClean="0">
                <a:solidFill>
                  <a:prstClr val="black"/>
                </a:solidFill>
              </a:rPr>
              <a:t>Writing in 50 states &amp; DC</a:t>
            </a:r>
          </a:p>
          <a:p>
            <a:pPr marL="228600" indent="-228600" defTabSz="1025525">
              <a:tabLst/>
            </a:pPr>
            <a:r>
              <a:rPr lang="en-US" sz="2200" dirty="0" smtClean="0">
                <a:solidFill>
                  <a:prstClr val="black"/>
                </a:solidFill>
              </a:rPr>
              <a:t>Emerging international business</a:t>
            </a:r>
          </a:p>
        </p:txBody>
      </p:sp>
      <p:sp>
        <p:nvSpPr>
          <p:cNvPr id="15" name="Rectangle 5"/>
          <p:cNvSpPr>
            <a:spLocks noGrp="1" noChangeArrowheads="1"/>
          </p:cNvSpPr>
          <p:nvPr>
            <p:ph type="sldNum" sz="quarter" idx="4"/>
          </p:nvPr>
        </p:nvSpPr>
        <p:spPr>
          <a:xfrm>
            <a:off x="6924674" y="6558754"/>
            <a:ext cx="2133600" cy="365125"/>
          </a:xfrm>
        </p:spPr>
        <p:txBody>
          <a:bodyPr/>
          <a:lstStyle/>
          <a:p>
            <a:fld id="{4A2CD433-E00D-4E67-916F-20D5907E0407}" type="slidenum">
              <a:rPr lang="en-US" smtClean="0"/>
              <a:pPr/>
              <a:t>9</a:t>
            </a:fld>
            <a:endParaRPr lang="en-US" dirty="0"/>
          </a:p>
        </p:txBody>
      </p:sp>
      <p:grpSp>
        <p:nvGrpSpPr>
          <p:cNvPr id="7" name="Group 6"/>
          <p:cNvGrpSpPr/>
          <p:nvPr/>
        </p:nvGrpSpPr>
        <p:grpSpPr>
          <a:xfrm>
            <a:off x="7517064" y="5656013"/>
            <a:ext cx="1643660" cy="752081"/>
            <a:chOff x="1555828" y="5932314"/>
            <a:chExt cx="1643660" cy="752081"/>
          </a:xfrm>
        </p:grpSpPr>
        <p:grpSp>
          <p:nvGrpSpPr>
            <p:cNvPr id="8" name="Group 6"/>
            <p:cNvGrpSpPr>
              <a:grpSpLocks/>
            </p:cNvGrpSpPr>
            <p:nvPr/>
          </p:nvGrpSpPr>
          <p:grpSpPr bwMode="auto">
            <a:xfrm>
              <a:off x="1555828" y="6463036"/>
              <a:ext cx="1643660" cy="221359"/>
              <a:chOff x="1836737" y="6261448"/>
              <a:chExt cx="1939814" cy="261244"/>
            </a:xfrm>
          </p:grpSpPr>
          <p:sp>
            <p:nvSpPr>
              <p:cNvPr id="19" name="Text Box 5"/>
              <p:cNvSpPr txBox="1">
                <a:spLocks noChangeArrowheads="1"/>
              </p:cNvSpPr>
              <p:nvPr/>
            </p:nvSpPr>
            <p:spPr bwMode="auto">
              <a:xfrm>
                <a:off x="2014537" y="6261448"/>
                <a:ext cx="1762014" cy="261244"/>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058" tIns="41029" rIns="82058" bIns="41029" anchor="ctr">
                <a:spAutoFit/>
              </a:bodyPr>
              <a:lstStyle>
                <a:lvl1pPr defTabSz="820738" eaLnBrk="0" hangingPunct="0">
                  <a:tabLst>
                    <a:tab pos="739775" algn="ctr"/>
                  </a:tabLst>
                  <a:defRPr sz="2000">
                    <a:solidFill>
                      <a:schemeClr val="tx1"/>
                    </a:solidFill>
                    <a:latin typeface="Arial" pitchFamily="34" charset="0"/>
                    <a:ea typeface="Geneva"/>
                    <a:cs typeface="Geneva"/>
                  </a:defRPr>
                </a:lvl1pPr>
                <a:lvl2pPr marL="742950" indent="-285750" defTabSz="820738" eaLnBrk="0" hangingPunct="0">
                  <a:tabLst>
                    <a:tab pos="739775" algn="ctr"/>
                  </a:tabLst>
                  <a:defRPr sz="2000">
                    <a:solidFill>
                      <a:schemeClr val="tx1"/>
                    </a:solidFill>
                    <a:latin typeface="Arial" pitchFamily="34" charset="0"/>
                    <a:ea typeface="Geneva"/>
                    <a:cs typeface="Geneva"/>
                  </a:defRPr>
                </a:lvl2pPr>
                <a:lvl3pPr marL="1143000" indent="-228600" defTabSz="820738" eaLnBrk="0" hangingPunct="0">
                  <a:tabLst>
                    <a:tab pos="739775" algn="ctr"/>
                  </a:tabLst>
                  <a:defRPr sz="2000">
                    <a:solidFill>
                      <a:schemeClr val="tx1"/>
                    </a:solidFill>
                    <a:latin typeface="Arial" pitchFamily="34" charset="0"/>
                    <a:ea typeface="Geneva"/>
                    <a:cs typeface="Geneva"/>
                  </a:defRPr>
                </a:lvl3pPr>
                <a:lvl4pPr marL="1600200" indent="-228600" defTabSz="820738" eaLnBrk="0" hangingPunct="0">
                  <a:tabLst>
                    <a:tab pos="739775" algn="ctr"/>
                  </a:tabLst>
                  <a:defRPr sz="2000">
                    <a:solidFill>
                      <a:schemeClr val="tx1"/>
                    </a:solidFill>
                    <a:latin typeface="Arial" pitchFamily="34" charset="0"/>
                    <a:ea typeface="Geneva"/>
                    <a:cs typeface="Geneva"/>
                  </a:defRPr>
                </a:lvl4pPr>
                <a:lvl5pPr marL="2057400" indent="-228600" defTabSz="820738" eaLnBrk="0" hangingPunct="0">
                  <a:tabLst>
                    <a:tab pos="739775" algn="ctr"/>
                  </a:tabLst>
                  <a:defRPr sz="2000">
                    <a:solidFill>
                      <a:schemeClr val="tx1"/>
                    </a:solidFill>
                    <a:latin typeface="Arial" pitchFamily="34" charset="0"/>
                    <a:ea typeface="Geneva"/>
                    <a:cs typeface="Geneva"/>
                  </a:defRPr>
                </a:lvl5pPr>
                <a:lvl6pPr marL="2514600" indent="-228600" defTabSz="820738" eaLnBrk="0" fontAlgn="base" hangingPunct="0">
                  <a:spcBef>
                    <a:spcPct val="0"/>
                  </a:spcBef>
                  <a:spcAft>
                    <a:spcPct val="0"/>
                  </a:spcAft>
                  <a:tabLst>
                    <a:tab pos="739775" algn="ctr"/>
                  </a:tabLst>
                  <a:defRPr sz="2000">
                    <a:solidFill>
                      <a:schemeClr val="tx1"/>
                    </a:solidFill>
                    <a:latin typeface="Arial" pitchFamily="34" charset="0"/>
                    <a:ea typeface="Geneva"/>
                    <a:cs typeface="Geneva"/>
                  </a:defRPr>
                </a:lvl6pPr>
                <a:lvl7pPr marL="2971800" indent="-228600" defTabSz="820738" eaLnBrk="0" fontAlgn="base" hangingPunct="0">
                  <a:spcBef>
                    <a:spcPct val="0"/>
                  </a:spcBef>
                  <a:spcAft>
                    <a:spcPct val="0"/>
                  </a:spcAft>
                  <a:tabLst>
                    <a:tab pos="739775" algn="ctr"/>
                  </a:tabLst>
                  <a:defRPr sz="2000">
                    <a:solidFill>
                      <a:schemeClr val="tx1"/>
                    </a:solidFill>
                    <a:latin typeface="Arial" pitchFamily="34" charset="0"/>
                    <a:ea typeface="Geneva"/>
                    <a:cs typeface="Geneva"/>
                  </a:defRPr>
                </a:lvl7pPr>
                <a:lvl8pPr marL="3429000" indent="-228600" defTabSz="820738" eaLnBrk="0" fontAlgn="base" hangingPunct="0">
                  <a:spcBef>
                    <a:spcPct val="0"/>
                  </a:spcBef>
                  <a:spcAft>
                    <a:spcPct val="0"/>
                  </a:spcAft>
                  <a:tabLst>
                    <a:tab pos="739775" algn="ctr"/>
                  </a:tabLst>
                  <a:defRPr sz="2000">
                    <a:solidFill>
                      <a:schemeClr val="tx1"/>
                    </a:solidFill>
                    <a:latin typeface="Arial" pitchFamily="34" charset="0"/>
                    <a:ea typeface="Geneva"/>
                    <a:cs typeface="Geneva"/>
                  </a:defRPr>
                </a:lvl8pPr>
                <a:lvl9pPr marL="3886200" indent="-228600" defTabSz="820738" eaLnBrk="0" fontAlgn="base" hangingPunct="0">
                  <a:spcBef>
                    <a:spcPct val="0"/>
                  </a:spcBef>
                  <a:spcAft>
                    <a:spcPct val="0"/>
                  </a:spcAft>
                  <a:tabLst>
                    <a:tab pos="739775" algn="ctr"/>
                  </a:tabLst>
                  <a:defRPr sz="2000">
                    <a:solidFill>
                      <a:schemeClr val="tx1"/>
                    </a:solidFill>
                    <a:latin typeface="Arial" pitchFamily="34" charset="0"/>
                    <a:ea typeface="Geneva"/>
                    <a:cs typeface="Geneva"/>
                  </a:defRPr>
                </a:lvl9pPr>
              </a:lstStyle>
              <a:p>
                <a:pPr eaLnBrk="1" hangingPunct="1">
                  <a:spcBef>
                    <a:spcPct val="20000"/>
                  </a:spcBef>
                  <a:buSzPct val="100000"/>
                </a:pPr>
                <a:r>
                  <a:rPr lang="en-US" sz="900" b="1" dirty="0">
                    <a:solidFill>
                      <a:srgbClr val="000000"/>
                    </a:solidFill>
                    <a:cs typeface="Arial" pitchFamily="34" charset="0"/>
                  </a:rPr>
                  <a:t>Corporate Headquarters</a:t>
                </a:r>
              </a:p>
            </p:txBody>
          </p:sp>
          <p:sp>
            <p:nvSpPr>
              <p:cNvPr id="20" name="5-Point Star 19"/>
              <p:cNvSpPr/>
              <p:nvPr/>
            </p:nvSpPr>
            <p:spPr bwMode="auto">
              <a:xfrm>
                <a:off x="1836737" y="6278564"/>
                <a:ext cx="207962" cy="200025"/>
              </a:xfrm>
              <a:prstGeom prst="star5">
                <a:avLst>
                  <a:gd name="adj" fmla="val 19098"/>
                  <a:gd name="hf" fmla="val 105146"/>
                  <a:gd name="vf" fmla="val 110557"/>
                </a:avLst>
              </a:prstGeom>
              <a:solidFill>
                <a:srgbClr val="006600"/>
              </a:solidFill>
              <a:ln w="25400" algn="ctr">
                <a:noFill/>
                <a:miter lim="800000"/>
                <a:headEnd/>
                <a:tailEnd/>
              </a:ln>
              <a:effectLst/>
            </p:spPr>
            <p:txBody>
              <a:bodyPr wrap="none" anchor="ctr"/>
              <a:lstStyle/>
              <a:p>
                <a:pPr eaLnBrk="0" hangingPunct="0">
                  <a:spcBef>
                    <a:spcPct val="20000"/>
                  </a:spcBef>
                  <a:buSzPct val="100000"/>
                  <a:buFontTx/>
                  <a:buChar char="•"/>
                  <a:defRPr/>
                </a:pPr>
                <a:endParaRPr lang="en-US" sz="900" dirty="0">
                  <a:solidFill>
                    <a:prstClr val="black"/>
                  </a:solidFill>
                  <a:latin typeface="Times New Roman" pitchFamily="18" charset="0"/>
                  <a:cs typeface="Arial Unicode MS" pitchFamily="34" charset="-128"/>
                </a:endParaRPr>
              </a:p>
            </p:txBody>
          </p:sp>
        </p:grpSp>
        <p:grpSp>
          <p:nvGrpSpPr>
            <p:cNvPr id="9" name="Group 4"/>
            <p:cNvGrpSpPr>
              <a:grpSpLocks/>
            </p:cNvGrpSpPr>
            <p:nvPr/>
          </p:nvGrpSpPr>
          <p:grpSpPr bwMode="auto">
            <a:xfrm>
              <a:off x="1586766" y="6101796"/>
              <a:ext cx="1094939" cy="190581"/>
              <a:chOff x="1874001" y="5835306"/>
              <a:chExt cx="1292087" cy="224918"/>
            </a:xfrm>
          </p:grpSpPr>
          <p:sp>
            <p:nvSpPr>
              <p:cNvPr id="17" name="Text Box 13"/>
              <p:cNvSpPr txBox="1">
                <a:spLocks noChangeArrowheads="1"/>
              </p:cNvSpPr>
              <p:nvPr/>
            </p:nvSpPr>
            <p:spPr bwMode="auto">
              <a:xfrm>
                <a:off x="1991338" y="5835306"/>
                <a:ext cx="1174750" cy="224918"/>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058" tIns="41029" rIns="82058" bIns="41029" anchor="ctr">
                <a:spAutoFit/>
              </a:bodyPr>
              <a:lstStyle>
                <a:lvl1pPr defTabSz="820738" eaLnBrk="0" hangingPunct="0">
                  <a:defRPr sz="2000">
                    <a:solidFill>
                      <a:schemeClr val="tx1"/>
                    </a:solidFill>
                    <a:latin typeface="Arial" pitchFamily="34" charset="0"/>
                    <a:ea typeface="Geneva"/>
                    <a:cs typeface="Geneva"/>
                  </a:defRPr>
                </a:lvl1pPr>
                <a:lvl2pPr marL="742950" indent="-285750" defTabSz="820738" eaLnBrk="0" hangingPunct="0">
                  <a:defRPr sz="2000">
                    <a:solidFill>
                      <a:schemeClr val="tx1"/>
                    </a:solidFill>
                    <a:latin typeface="Arial" pitchFamily="34" charset="0"/>
                    <a:ea typeface="Geneva"/>
                    <a:cs typeface="Geneva"/>
                  </a:defRPr>
                </a:lvl2pPr>
                <a:lvl3pPr marL="1143000" indent="-228600" defTabSz="820738" eaLnBrk="0" hangingPunct="0">
                  <a:defRPr sz="2000">
                    <a:solidFill>
                      <a:schemeClr val="tx1"/>
                    </a:solidFill>
                    <a:latin typeface="Arial" pitchFamily="34" charset="0"/>
                    <a:ea typeface="Geneva"/>
                    <a:cs typeface="Geneva"/>
                  </a:defRPr>
                </a:lvl3pPr>
                <a:lvl4pPr marL="1600200" indent="-228600" defTabSz="820738" eaLnBrk="0" hangingPunct="0">
                  <a:defRPr sz="2000">
                    <a:solidFill>
                      <a:schemeClr val="tx1"/>
                    </a:solidFill>
                    <a:latin typeface="Arial" pitchFamily="34" charset="0"/>
                    <a:ea typeface="Geneva"/>
                    <a:cs typeface="Geneva"/>
                  </a:defRPr>
                </a:lvl4pPr>
                <a:lvl5pPr marL="2057400" indent="-228600" defTabSz="820738" eaLnBrk="0" hangingPunct="0">
                  <a:defRPr sz="2000">
                    <a:solidFill>
                      <a:schemeClr val="tx1"/>
                    </a:solidFill>
                    <a:latin typeface="Arial" pitchFamily="34" charset="0"/>
                    <a:ea typeface="Geneva"/>
                    <a:cs typeface="Geneva"/>
                  </a:defRPr>
                </a:lvl5pPr>
                <a:lvl6pPr marL="2514600" indent="-228600" defTabSz="820738"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defTabSz="820738"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defTabSz="820738"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defTabSz="820738" eaLnBrk="0" fontAlgn="base" hangingPunct="0">
                  <a:spcBef>
                    <a:spcPct val="0"/>
                  </a:spcBef>
                  <a:spcAft>
                    <a:spcPct val="0"/>
                  </a:spcAft>
                  <a:defRPr sz="2000">
                    <a:solidFill>
                      <a:schemeClr val="tx1"/>
                    </a:solidFill>
                    <a:latin typeface="Arial" pitchFamily="34" charset="0"/>
                    <a:ea typeface="Geneva"/>
                    <a:cs typeface="Geneva"/>
                  </a:defRPr>
                </a:lvl9pPr>
              </a:lstStyle>
              <a:p>
                <a:pPr eaLnBrk="1" hangingPunct="1">
                  <a:spcBef>
                    <a:spcPct val="20000"/>
                  </a:spcBef>
                  <a:buSzPct val="100000"/>
                </a:pPr>
                <a:r>
                  <a:rPr lang="en-US" sz="700" b="1" dirty="0">
                    <a:solidFill>
                      <a:srgbClr val="000000"/>
                    </a:solidFill>
                    <a:ea typeface="Arial Unicode MS" pitchFamily="34" charset="-128"/>
                    <a:cs typeface="Arial Unicode MS" pitchFamily="34" charset="-128"/>
                  </a:rPr>
                  <a:t>Claims Offices</a:t>
                </a:r>
              </a:p>
            </p:txBody>
          </p:sp>
          <p:sp>
            <p:nvSpPr>
              <p:cNvPr id="18" name="Rectangle 328"/>
              <p:cNvSpPr>
                <a:spLocks noChangeArrowheads="1"/>
              </p:cNvSpPr>
              <p:nvPr/>
            </p:nvSpPr>
            <p:spPr bwMode="auto">
              <a:xfrm>
                <a:off x="1874001" y="5889822"/>
                <a:ext cx="125413" cy="117475"/>
              </a:xfrm>
              <a:prstGeom prst="rect">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Arial Unicode MS" pitchFamily="34" charset="-128"/>
                </a:endParaRPr>
              </a:p>
            </p:txBody>
          </p:sp>
        </p:grpSp>
        <p:grpSp>
          <p:nvGrpSpPr>
            <p:cNvPr id="10" name="Group 5"/>
            <p:cNvGrpSpPr>
              <a:grpSpLocks/>
            </p:cNvGrpSpPr>
            <p:nvPr/>
          </p:nvGrpSpPr>
          <p:grpSpPr bwMode="auto">
            <a:xfrm>
              <a:off x="1578695" y="6271956"/>
              <a:ext cx="1532203" cy="190581"/>
              <a:chOff x="1863682" y="6035925"/>
              <a:chExt cx="1808962" cy="224920"/>
            </a:xfrm>
          </p:grpSpPr>
          <p:sp>
            <p:nvSpPr>
              <p:cNvPr id="14" name="Text Box 14"/>
              <p:cNvSpPr txBox="1">
                <a:spLocks noChangeArrowheads="1"/>
              </p:cNvSpPr>
              <p:nvPr/>
            </p:nvSpPr>
            <p:spPr bwMode="auto">
              <a:xfrm>
                <a:off x="1991339" y="6035925"/>
                <a:ext cx="1681305" cy="224920"/>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058" tIns="41029" rIns="82058" bIns="41029" anchor="ctr">
                <a:spAutoFit/>
              </a:bodyPr>
              <a:lstStyle>
                <a:lvl1pPr defTabSz="820738" eaLnBrk="0" hangingPunct="0">
                  <a:defRPr sz="2000">
                    <a:solidFill>
                      <a:schemeClr val="tx1"/>
                    </a:solidFill>
                    <a:latin typeface="Arial" pitchFamily="34" charset="0"/>
                    <a:ea typeface="Geneva"/>
                    <a:cs typeface="Geneva"/>
                  </a:defRPr>
                </a:lvl1pPr>
                <a:lvl2pPr marL="742950" indent="-285750" defTabSz="820738" eaLnBrk="0" hangingPunct="0">
                  <a:defRPr sz="2000">
                    <a:solidFill>
                      <a:schemeClr val="tx1"/>
                    </a:solidFill>
                    <a:latin typeface="Arial" pitchFamily="34" charset="0"/>
                    <a:ea typeface="Geneva"/>
                    <a:cs typeface="Geneva"/>
                  </a:defRPr>
                </a:lvl2pPr>
                <a:lvl3pPr marL="1143000" indent="-228600" defTabSz="820738" eaLnBrk="0" hangingPunct="0">
                  <a:defRPr sz="2000">
                    <a:solidFill>
                      <a:schemeClr val="tx1"/>
                    </a:solidFill>
                    <a:latin typeface="Arial" pitchFamily="34" charset="0"/>
                    <a:ea typeface="Geneva"/>
                    <a:cs typeface="Geneva"/>
                  </a:defRPr>
                </a:lvl3pPr>
                <a:lvl4pPr marL="1600200" indent="-228600" defTabSz="820738" eaLnBrk="0" hangingPunct="0">
                  <a:defRPr sz="2000">
                    <a:solidFill>
                      <a:schemeClr val="tx1"/>
                    </a:solidFill>
                    <a:latin typeface="Arial" pitchFamily="34" charset="0"/>
                    <a:ea typeface="Geneva"/>
                    <a:cs typeface="Geneva"/>
                  </a:defRPr>
                </a:lvl4pPr>
                <a:lvl5pPr marL="2057400" indent="-228600" defTabSz="820738" eaLnBrk="0" hangingPunct="0">
                  <a:defRPr sz="2000">
                    <a:solidFill>
                      <a:schemeClr val="tx1"/>
                    </a:solidFill>
                    <a:latin typeface="Arial" pitchFamily="34" charset="0"/>
                    <a:ea typeface="Geneva"/>
                    <a:cs typeface="Geneva"/>
                  </a:defRPr>
                </a:lvl5pPr>
                <a:lvl6pPr marL="2514600" indent="-228600" defTabSz="820738"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defTabSz="820738"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defTabSz="820738"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defTabSz="820738" eaLnBrk="0" fontAlgn="base" hangingPunct="0">
                  <a:spcBef>
                    <a:spcPct val="0"/>
                  </a:spcBef>
                  <a:spcAft>
                    <a:spcPct val="0"/>
                  </a:spcAft>
                  <a:defRPr sz="2000">
                    <a:solidFill>
                      <a:schemeClr val="tx1"/>
                    </a:solidFill>
                    <a:latin typeface="Arial" pitchFamily="34" charset="0"/>
                    <a:ea typeface="Geneva"/>
                    <a:cs typeface="Geneva"/>
                  </a:defRPr>
                </a:lvl9pPr>
              </a:lstStyle>
              <a:p>
                <a:pPr eaLnBrk="1" hangingPunct="1">
                  <a:spcBef>
                    <a:spcPct val="20000"/>
                  </a:spcBef>
                  <a:buSzPct val="100000"/>
                </a:pPr>
                <a:r>
                  <a:rPr lang="en-US" sz="700" b="1" dirty="0">
                    <a:solidFill>
                      <a:srgbClr val="000000"/>
                    </a:solidFill>
                    <a:ea typeface="Arial Unicode MS" pitchFamily="34" charset="-128"/>
                    <a:cs typeface="Arial Unicode MS" pitchFamily="34" charset="-128"/>
                  </a:rPr>
                  <a:t>Claims / Underwriting Offices</a:t>
                </a:r>
              </a:p>
            </p:txBody>
          </p:sp>
          <p:sp>
            <p:nvSpPr>
              <p:cNvPr id="16" name="Oval 326"/>
              <p:cNvSpPr>
                <a:spLocks noChangeArrowheads="1"/>
              </p:cNvSpPr>
              <p:nvPr/>
            </p:nvSpPr>
            <p:spPr bwMode="auto">
              <a:xfrm>
                <a:off x="1863682" y="6078535"/>
                <a:ext cx="146050" cy="139700"/>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Arial Unicode MS" pitchFamily="34" charset="-128"/>
                </a:endParaRPr>
              </a:p>
            </p:txBody>
          </p:sp>
        </p:grpSp>
        <p:grpSp>
          <p:nvGrpSpPr>
            <p:cNvPr id="11" name="Group 3"/>
            <p:cNvGrpSpPr>
              <a:grpSpLocks/>
            </p:cNvGrpSpPr>
            <p:nvPr/>
          </p:nvGrpSpPr>
          <p:grpSpPr bwMode="auto">
            <a:xfrm>
              <a:off x="1576005" y="5932314"/>
              <a:ext cx="1162541" cy="190581"/>
              <a:chOff x="1861164" y="5634238"/>
              <a:chExt cx="1371261" cy="226217"/>
            </a:xfrm>
          </p:grpSpPr>
          <p:sp>
            <p:nvSpPr>
              <p:cNvPr id="12" name="Text Box 14"/>
              <p:cNvSpPr txBox="1">
                <a:spLocks noChangeArrowheads="1"/>
              </p:cNvSpPr>
              <p:nvPr/>
            </p:nvSpPr>
            <p:spPr bwMode="auto">
              <a:xfrm>
                <a:off x="1991339" y="5634238"/>
                <a:ext cx="1241086" cy="226217"/>
              </a:xfrm>
              <a:prstGeom prst="rect">
                <a:avLst/>
              </a:prstGeom>
              <a:noFill/>
              <a:ln>
                <a:noFill/>
              </a:ln>
              <a:effectLst>
                <a:outerShdw dist="1796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058" tIns="41029" rIns="82058" bIns="41029" anchor="ctr">
                <a:spAutoFit/>
              </a:bodyPr>
              <a:lstStyle>
                <a:lvl1pPr defTabSz="820738" eaLnBrk="0" hangingPunct="0">
                  <a:defRPr sz="2000">
                    <a:solidFill>
                      <a:schemeClr val="tx1"/>
                    </a:solidFill>
                    <a:latin typeface="Arial" pitchFamily="34" charset="0"/>
                    <a:ea typeface="Geneva"/>
                    <a:cs typeface="Geneva"/>
                  </a:defRPr>
                </a:lvl1pPr>
                <a:lvl2pPr marL="742950" indent="-285750" defTabSz="820738" eaLnBrk="0" hangingPunct="0">
                  <a:defRPr sz="2000">
                    <a:solidFill>
                      <a:schemeClr val="tx1"/>
                    </a:solidFill>
                    <a:latin typeface="Arial" pitchFamily="34" charset="0"/>
                    <a:ea typeface="Geneva"/>
                    <a:cs typeface="Geneva"/>
                  </a:defRPr>
                </a:lvl2pPr>
                <a:lvl3pPr marL="1143000" indent="-228600" defTabSz="820738" eaLnBrk="0" hangingPunct="0">
                  <a:defRPr sz="2000">
                    <a:solidFill>
                      <a:schemeClr val="tx1"/>
                    </a:solidFill>
                    <a:latin typeface="Arial" pitchFamily="34" charset="0"/>
                    <a:ea typeface="Geneva"/>
                    <a:cs typeface="Geneva"/>
                  </a:defRPr>
                </a:lvl3pPr>
                <a:lvl4pPr marL="1600200" indent="-228600" defTabSz="820738" eaLnBrk="0" hangingPunct="0">
                  <a:defRPr sz="2000">
                    <a:solidFill>
                      <a:schemeClr val="tx1"/>
                    </a:solidFill>
                    <a:latin typeface="Arial" pitchFamily="34" charset="0"/>
                    <a:ea typeface="Geneva"/>
                    <a:cs typeface="Geneva"/>
                  </a:defRPr>
                </a:lvl4pPr>
                <a:lvl5pPr marL="2057400" indent="-228600" defTabSz="820738" eaLnBrk="0" hangingPunct="0">
                  <a:defRPr sz="2000">
                    <a:solidFill>
                      <a:schemeClr val="tx1"/>
                    </a:solidFill>
                    <a:latin typeface="Arial" pitchFamily="34" charset="0"/>
                    <a:ea typeface="Geneva"/>
                    <a:cs typeface="Geneva"/>
                  </a:defRPr>
                </a:lvl5pPr>
                <a:lvl6pPr marL="2514600" indent="-228600" defTabSz="820738" eaLnBrk="0" fontAlgn="base" hangingPunct="0">
                  <a:spcBef>
                    <a:spcPct val="0"/>
                  </a:spcBef>
                  <a:spcAft>
                    <a:spcPct val="0"/>
                  </a:spcAft>
                  <a:defRPr sz="2000">
                    <a:solidFill>
                      <a:schemeClr val="tx1"/>
                    </a:solidFill>
                    <a:latin typeface="Arial" pitchFamily="34" charset="0"/>
                    <a:ea typeface="Geneva"/>
                    <a:cs typeface="Geneva"/>
                  </a:defRPr>
                </a:lvl6pPr>
                <a:lvl7pPr marL="2971800" indent="-228600" defTabSz="820738" eaLnBrk="0" fontAlgn="base" hangingPunct="0">
                  <a:spcBef>
                    <a:spcPct val="0"/>
                  </a:spcBef>
                  <a:spcAft>
                    <a:spcPct val="0"/>
                  </a:spcAft>
                  <a:defRPr sz="2000">
                    <a:solidFill>
                      <a:schemeClr val="tx1"/>
                    </a:solidFill>
                    <a:latin typeface="Arial" pitchFamily="34" charset="0"/>
                    <a:ea typeface="Geneva"/>
                    <a:cs typeface="Geneva"/>
                  </a:defRPr>
                </a:lvl7pPr>
                <a:lvl8pPr marL="3429000" indent="-228600" defTabSz="820738" eaLnBrk="0" fontAlgn="base" hangingPunct="0">
                  <a:spcBef>
                    <a:spcPct val="0"/>
                  </a:spcBef>
                  <a:spcAft>
                    <a:spcPct val="0"/>
                  </a:spcAft>
                  <a:defRPr sz="2000">
                    <a:solidFill>
                      <a:schemeClr val="tx1"/>
                    </a:solidFill>
                    <a:latin typeface="Arial" pitchFamily="34" charset="0"/>
                    <a:ea typeface="Geneva"/>
                    <a:cs typeface="Geneva"/>
                  </a:defRPr>
                </a:lvl8pPr>
                <a:lvl9pPr marL="3886200" indent="-228600" defTabSz="820738" eaLnBrk="0" fontAlgn="base" hangingPunct="0">
                  <a:spcBef>
                    <a:spcPct val="0"/>
                  </a:spcBef>
                  <a:spcAft>
                    <a:spcPct val="0"/>
                  </a:spcAft>
                  <a:defRPr sz="2000">
                    <a:solidFill>
                      <a:schemeClr val="tx1"/>
                    </a:solidFill>
                    <a:latin typeface="Arial" pitchFamily="34" charset="0"/>
                    <a:ea typeface="Geneva"/>
                    <a:cs typeface="Geneva"/>
                  </a:defRPr>
                </a:lvl9pPr>
              </a:lstStyle>
              <a:p>
                <a:pPr eaLnBrk="1" hangingPunct="1">
                  <a:spcBef>
                    <a:spcPct val="20000"/>
                  </a:spcBef>
                  <a:buSzPct val="100000"/>
                </a:pPr>
                <a:r>
                  <a:rPr lang="en-US" sz="700" b="1" dirty="0">
                    <a:solidFill>
                      <a:srgbClr val="000000"/>
                    </a:solidFill>
                    <a:ea typeface="Arial Unicode MS" pitchFamily="34" charset="-128"/>
                    <a:cs typeface="Arial Unicode MS" pitchFamily="34" charset="-128"/>
                  </a:rPr>
                  <a:t>Underwriting Offices</a:t>
                </a:r>
              </a:p>
            </p:txBody>
          </p:sp>
          <p:sp>
            <p:nvSpPr>
              <p:cNvPr id="13" name="Isosceles Triangle 324"/>
              <p:cNvSpPr>
                <a:spLocks noChangeArrowheads="1"/>
              </p:cNvSpPr>
              <p:nvPr/>
            </p:nvSpPr>
            <p:spPr bwMode="auto">
              <a:xfrm>
                <a:off x="1861164" y="5682223"/>
                <a:ext cx="151087" cy="130248"/>
              </a:xfrm>
              <a:prstGeom prst="triangle">
                <a:avLst>
                  <a:gd name="adj" fmla="val 50000"/>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Arial Unicode MS" pitchFamily="34" charset="-128"/>
                </a:endParaRPr>
              </a:p>
            </p:txBody>
          </p:sp>
        </p:grpSp>
      </p:grpSp>
      <p:grpSp>
        <p:nvGrpSpPr>
          <p:cNvPr id="21" name="Group 20"/>
          <p:cNvGrpSpPr/>
          <p:nvPr/>
        </p:nvGrpSpPr>
        <p:grpSpPr>
          <a:xfrm>
            <a:off x="4239576" y="3927603"/>
            <a:ext cx="3663014" cy="2642209"/>
            <a:chOff x="820040" y="3794251"/>
            <a:chExt cx="3138199" cy="2263649"/>
          </a:xfrm>
        </p:grpSpPr>
        <p:sp>
          <p:nvSpPr>
            <p:cNvPr id="22" name="Freeform 7"/>
            <p:cNvSpPr>
              <a:spLocks/>
            </p:cNvSpPr>
            <p:nvPr/>
          </p:nvSpPr>
          <p:spPr bwMode="auto">
            <a:xfrm>
              <a:off x="3377141" y="4587880"/>
              <a:ext cx="270372" cy="142584"/>
            </a:xfrm>
            <a:custGeom>
              <a:avLst/>
              <a:gdLst>
                <a:gd name="T0" fmla="*/ 100823 w 360"/>
                <a:gd name="T1" fmla="*/ 62101 h 184"/>
                <a:gd name="T2" fmla="*/ 100823 w 360"/>
                <a:gd name="T3" fmla="*/ 82193 h 184"/>
                <a:gd name="T4" fmla="*/ 105245 w 360"/>
                <a:gd name="T5" fmla="*/ 77626 h 184"/>
                <a:gd name="T6" fmla="*/ 113204 w 360"/>
                <a:gd name="T7" fmla="*/ 82193 h 184"/>
                <a:gd name="T8" fmla="*/ 116742 w 360"/>
                <a:gd name="T9" fmla="*/ 85846 h 184"/>
                <a:gd name="T10" fmla="*/ 132661 w 360"/>
                <a:gd name="T11" fmla="*/ 90412 h 184"/>
                <a:gd name="T12" fmla="*/ 137968 w 360"/>
                <a:gd name="T13" fmla="*/ 90412 h 184"/>
                <a:gd name="T14" fmla="*/ 124702 w 360"/>
                <a:gd name="T15" fmla="*/ 82193 h 184"/>
                <a:gd name="T16" fmla="*/ 116742 w 360"/>
                <a:gd name="T17" fmla="*/ 69407 h 184"/>
                <a:gd name="T18" fmla="*/ 129124 w 360"/>
                <a:gd name="T19" fmla="*/ 77626 h 184"/>
                <a:gd name="T20" fmla="*/ 121164 w 360"/>
                <a:gd name="T21" fmla="*/ 62101 h 184"/>
                <a:gd name="T22" fmla="*/ 116742 w 360"/>
                <a:gd name="T23" fmla="*/ 32877 h 184"/>
                <a:gd name="T24" fmla="*/ 121164 w 360"/>
                <a:gd name="T25" fmla="*/ 32877 h 184"/>
                <a:gd name="T26" fmla="*/ 121164 w 360"/>
                <a:gd name="T27" fmla="*/ 24658 h 184"/>
                <a:gd name="T28" fmla="*/ 124702 w 360"/>
                <a:gd name="T29" fmla="*/ 24658 h 184"/>
                <a:gd name="T30" fmla="*/ 129124 w 360"/>
                <a:gd name="T31" fmla="*/ 20092 h 184"/>
                <a:gd name="T32" fmla="*/ 132661 w 360"/>
                <a:gd name="T33" fmla="*/ 12786 h 184"/>
                <a:gd name="T34" fmla="*/ 132661 w 360"/>
                <a:gd name="T35" fmla="*/ 16439 h 184"/>
                <a:gd name="T36" fmla="*/ 137968 w 360"/>
                <a:gd name="T37" fmla="*/ 16439 h 184"/>
                <a:gd name="T38" fmla="*/ 129124 w 360"/>
                <a:gd name="T39" fmla="*/ 24658 h 184"/>
                <a:gd name="T40" fmla="*/ 129124 w 360"/>
                <a:gd name="T41" fmla="*/ 41096 h 184"/>
                <a:gd name="T42" fmla="*/ 137968 w 360"/>
                <a:gd name="T43" fmla="*/ 36530 h 184"/>
                <a:gd name="T44" fmla="*/ 132661 w 360"/>
                <a:gd name="T45" fmla="*/ 49316 h 184"/>
                <a:gd name="T46" fmla="*/ 137968 w 360"/>
                <a:gd name="T47" fmla="*/ 62101 h 184"/>
                <a:gd name="T48" fmla="*/ 132661 w 360"/>
                <a:gd name="T49" fmla="*/ 65754 h 184"/>
                <a:gd name="T50" fmla="*/ 137968 w 360"/>
                <a:gd name="T51" fmla="*/ 65754 h 184"/>
                <a:gd name="T52" fmla="*/ 137968 w 360"/>
                <a:gd name="T53" fmla="*/ 77626 h 184"/>
                <a:gd name="T54" fmla="*/ 141505 w 360"/>
                <a:gd name="T55" fmla="*/ 77626 h 184"/>
                <a:gd name="T56" fmla="*/ 145927 w 360"/>
                <a:gd name="T57" fmla="*/ 77626 h 184"/>
                <a:gd name="T58" fmla="*/ 145927 w 360"/>
                <a:gd name="T59" fmla="*/ 73973 h 184"/>
                <a:gd name="T60" fmla="*/ 149465 w 360"/>
                <a:gd name="T61" fmla="*/ 77626 h 184"/>
                <a:gd name="T62" fmla="*/ 149465 w 360"/>
                <a:gd name="T63" fmla="*/ 82193 h 184"/>
                <a:gd name="T64" fmla="*/ 153887 w 360"/>
                <a:gd name="T65" fmla="*/ 82193 h 184"/>
                <a:gd name="T66" fmla="*/ 153887 w 360"/>
                <a:gd name="T67" fmla="*/ 90412 h 184"/>
                <a:gd name="T68" fmla="*/ 161847 w 360"/>
                <a:gd name="T69" fmla="*/ 94978 h 184"/>
                <a:gd name="T70" fmla="*/ 173344 w 360"/>
                <a:gd name="T71" fmla="*/ 85846 h 184"/>
                <a:gd name="T72" fmla="*/ 173344 w 360"/>
                <a:gd name="T73" fmla="*/ 73973 h 184"/>
                <a:gd name="T74" fmla="*/ 182188 w 360"/>
                <a:gd name="T75" fmla="*/ 62101 h 184"/>
                <a:gd name="T76" fmla="*/ 177766 w 360"/>
                <a:gd name="T77" fmla="*/ 90412 h 184"/>
                <a:gd name="T78" fmla="*/ 182188 w 360"/>
                <a:gd name="T79" fmla="*/ 85846 h 184"/>
                <a:gd name="T80" fmla="*/ 157425 w 360"/>
                <a:gd name="T81" fmla="*/ 65754 h 184"/>
                <a:gd name="T82" fmla="*/ 0 w 360"/>
                <a:gd name="T83" fmla="*/ 29224 h 184"/>
                <a:gd name="T84" fmla="*/ 15919 w 360"/>
                <a:gd name="T85" fmla="*/ 41096 h 184"/>
                <a:gd name="T86" fmla="*/ 23879 w 360"/>
                <a:gd name="T87" fmla="*/ 36530 h 184"/>
                <a:gd name="T88" fmla="*/ 36261 w 360"/>
                <a:gd name="T89" fmla="*/ 32877 h 184"/>
                <a:gd name="T90" fmla="*/ 53065 w 360"/>
                <a:gd name="T91" fmla="*/ 24658 h 184"/>
                <a:gd name="T92" fmla="*/ 64562 w 360"/>
                <a:gd name="T93" fmla="*/ 24658 h 184"/>
                <a:gd name="T94" fmla="*/ 72521 w 360"/>
                <a:gd name="T95" fmla="*/ 32877 h 184"/>
                <a:gd name="T96" fmla="*/ 80481 w 360"/>
                <a:gd name="T97" fmla="*/ 36530 h 184"/>
                <a:gd name="T98" fmla="*/ 80481 w 360"/>
                <a:gd name="T99" fmla="*/ 49316 h 184"/>
                <a:gd name="T100" fmla="*/ 97285 w 360"/>
                <a:gd name="T101" fmla="*/ 53882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23" name="Freeform 9"/>
            <p:cNvSpPr>
              <a:spLocks/>
            </p:cNvSpPr>
            <p:nvPr/>
          </p:nvSpPr>
          <p:spPr bwMode="auto">
            <a:xfrm>
              <a:off x="1185917" y="5396306"/>
              <a:ext cx="559576" cy="486939"/>
            </a:xfrm>
            <a:custGeom>
              <a:avLst/>
              <a:gdLst>
                <a:gd name="T0" fmla="*/ 647751 w 752"/>
                <a:gd name="T1" fmla="*/ 396963 h 624"/>
                <a:gd name="T2" fmla="*/ 528058 w 752"/>
                <a:gd name="T3" fmla="*/ 330803 h 624"/>
                <a:gd name="T4" fmla="*/ 506936 w 752"/>
                <a:gd name="T5" fmla="*/ 338154 h 624"/>
                <a:gd name="T6" fmla="*/ 436528 w 752"/>
                <a:gd name="T7" fmla="*/ 323451 h 624"/>
                <a:gd name="T8" fmla="*/ 309794 w 752"/>
                <a:gd name="T9" fmla="*/ 14702 h 624"/>
                <a:gd name="T10" fmla="*/ 232346 w 752"/>
                <a:gd name="T11" fmla="*/ 22054 h 624"/>
                <a:gd name="T12" fmla="*/ 190101 w 752"/>
                <a:gd name="T13" fmla="*/ 7351 h 624"/>
                <a:gd name="T14" fmla="*/ 161938 w 752"/>
                <a:gd name="T15" fmla="*/ 7351 h 624"/>
                <a:gd name="T16" fmla="*/ 140816 w 752"/>
                <a:gd name="T17" fmla="*/ 7351 h 624"/>
                <a:gd name="T18" fmla="*/ 98571 w 752"/>
                <a:gd name="T19" fmla="*/ 29405 h 624"/>
                <a:gd name="T20" fmla="*/ 42245 w 752"/>
                <a:gd name="T21" fmla="*/ 80863 h 624"/>
                <a:gd name="T22" fmla="*/ 63367 w 752"/>
                <a:gd name="T23" fmla="*/ 139672 h 624"/>
                <a:gd name="T24" fmla="*/ 98571 w 752"/>
                <a:gd name="T25" fmla="*/ 161726 h 624"/>
                <a:gd name="T26" fmla="*/ 77449 w 752"/>
                <a:gd name="T27" fmla="*/ 154375 h 624"/>
                <a:gd name="T28" fmla="*/ 98571 w 752"/>
                <a:gd name="T29" fmla="*/ 176428 h 624"/>
                <a:gd name="T30" fmla="*/ 63367 w 752"/>
                <a:gd name="T31" fmla="*/ 161726 h 624"/>
                <a:gd name="T32" fmla="*/ 28163 w 752"/>
                <a:gd name="T33" fmla="*/ 176428 h 624"/>
                <a:gd name="T34" fmla="*/ 14082 w 752"/>
                <a:gd name="T35" fmla="*/ 205833 h 624"/>
                <a:gd name="T36" fmla="*/ 49285 w 752"/>
                <a:gd name="T37" fmla="*/ 227886 h 624"/>
                <a:gd name="T38" fmla="*/ 98571 w 752"/>
                <a:gd name="T39" fmla="*/ 220535 h 624"/>
                <a:gd name="T40" fmla="*/ 91530 w 752"/>
                <a:gd name="T41" fmla="*/ 235237 h 624"/>
                <a:gd name="T42" fmla="*/ 63367 w 752"/>
                <a:gd name="T43" fmla="*/ 286696 h 624"/>
                <a:gd name="T44" fmla="*/ 42245 w 752"/>
                <a:gd name="T45" fmla="*/ 308749 h 624"/>
                <a:gd name="T46" fmla="*/ 14082 w 752"/>
                <a:gd name="T47" fmla="*/ 338154 h 624"/>
                <a:gd name="T48" fmla="*/ 28163 w 752"/>
                <a:gd name="T49" fmla="*/ 352856 h 624"/>
                <a:gd name="T50" fmla="*/ 35204 w 752"/>
                <a:gd name="T51" fmla="*/ 389612 h 624"/>
                <a:gd name="T52" fmla="*/ 70408 w 752"/>
                <a:gd name="T53" fmla="*/ 382261 h 624"/>
                <a:gd name="T54" fmla="*/ 84489 w 752"/>
                <a:gd name="T55" fmla="*/ 419017 h 624"/>
                <a:gd name="T56" fmla="*/ 98571 w 752"/>
                <a:gd name="T57" fmla="*/ 426368 h 624"/>
                <a:gd name="T58" fmla="*/ 126734 w 752"/>
                <a:gd name="T59" fmla="*/ 433719 h 624"/>
                <a:gd name="T60" fmla="*/ 154897 w 752"/>
                <a:gd name="T61" fmla="*/ 433719 h 624"/>
                <a:gd name="T62" fmla="*/ 154897 w 752"/>
                <a:gd name="T63" fmla="*/ 463124 h 624"/>
                <a:gd name="T64" fmla="*/ 119693 w 752"/>
                <a:gd name="T65" fmla="*/ 514582 h 624"/>
                <a:gd name="T66" fmla="*/ 98571 w 752"/>
                <a:gd name="T67" fmla="*/ 543986 h 624"/>
                <a:gd name="T68" fmla="*/ 56326 w 752"/>
                <a:gd name="T69" fmla="*/ 558689 h 624"/>
                <a:gd name="T70" fmla="*/ 70408 w 752"/>
                <a:gd name="T71" fmla="*/ 558689 h 624"/>
                <a:gd name="T72" fmla="*/ 91530 w 752"/>
                <a:gd name="T73" fmla="*/ 558689 h 624"/>
                <a:gd name="T74" fmla="*/ 119693 w 752"/>
                <a:gd name="T75" fmla="*/ 536635 h 624"/>
                <a:gd name="T76" fmla="*/ 161938 w 752"/>
                <a:gd name="T77" fmla="*/ 499879 h 624"/>
                <a:gd name="T78" fmla="*/ 218264 w 752"/>
                <a:gd name="T79" fmla="*/ 441070 h 624"/>
                <a:gd name="T80" fmla="*/ 218264 w 752"/>
                <a:gd name="T81" fmla="*/ 396963 h 624"/>
                <a:gd name="T82" fmla="*/ 281631 w 752"/>
                <a:gd name="T83" fmla="*/ 338154 h 624"/>
                <a:gd name="T84" fmla="*/ 260509 w 752"/>
                <a:gd name="T85" fmla="*/ 374910 h 624"/>
                <a:gd name="T86" fmla="*/ 260509 w 752"/>
                <a:gd name="T87" fmla="*/ 389612 h 624"/>
                <a:gd name="T88" fmla="*/ 281631 w 752"/>
                <a:gd name="T89" fmla="*/ 382261 h 624"/>
                <a:gd name="T90" fmla="*/ 295713 w 752"/>
                <a:gd name="T91" fmla="*/ 345505 h 624"/>
                <a:gd name="T92" fmla="*/ 309794 w 752"/>
                <a:gd name="T93" fmla="*/ 338154 h 624"/>
                <a:gd name="T94" fmla="*/ 352039 w 752"/>
                <a:gd name="T95" fmla="*/ 352856 h 624"/>
                <a:gd name="T96" fmla="*/ 394283 w 752"/>
                <a:gd name="T97" fmla="*/ 345505 h 624"/>
                <a:gd name="T98" fmla="*/ 450610 w 752"/>
                <a:gd name="T99" fmla="*/ 345505 h 624"/>
                <a:gd name="T100" fmla="*/ 521017 w 752"/>
                <a:gd name="T101" fmla="*/ 374910 h 624"/>
                <a:gd name="T102" fmla="*/ 521017 w 752"/>
                <a:gd name="T103" fmla="*/ 352856 h 624"/>
                <a:gd name="T104" fmla="*/ 521017 w 752"/>
                <a:gd name="T105" fmla="*/ 338154 h 624"/>
                <a:gd name="T106" fmla="*/ 556221 w 752"/>
                <a:gd name="T107" fmla="*/ 352856 h 624"/>
                <a:gd name="T108" fmla="*/ 591425 w 752"/>
                <a:gd name="T109" fmla="*/ 389612 h 624"/>
                <a:gd name="T110" fmla="*/ 619588 w 752"/>
                <a:gd name="T111" fmla="*/ 419017 h 624"/>
                <a:gd name="T112" fmla="*/ 654792 w 752"/>
                <a:gd name="T113" fmla="*/ 433719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2"/>
                <a:gd name="T172" fmla="*/ 0 h 624"/>
                <a:gd name="T173" fmla="*/ 752 w 752"/>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2" h="624">
                  <a:moveTo>
                    <a:pt x="744" y="480"/>
                  </a:moveTo>
                  <a:lnTo>
                    <a:pt x="752" y="472"/>
                  </a:lnTo>
                  <a:lnTo>
                    <a:pt x="752" y="464"/>
                  </a:lnTo>
                  <a:lnTo>
                    <a:pt x="752" y="456"/>
                  </a:lnTo>
                  <a:lnTo>
                    <a:pt x="752" y="440"/>
                  </a:lnTo>
                  <a:lnTo>
                    <a:pt x="736" y="432"/>
                  </a:lnTo>
                  <a:lnTo>
                    <a:pt x="720" y="432"/>
                  </a:lnTo>
                  <a:lnTo>
                    <a:pt x="712" y="424"/>
                  </a:lnTo>
                  <a:lnTo>
                    <a:pt x="696" y="424"/>
                  </a:lnTo>
                  <a:lnTo>
                    <a:pt x="624" y="368"/>
                  </a:lnTo>
                  <a:lnTo>
                    <a:pt x="600" y="360"/>
                  </a:lnTo>
                  <a:lnTo>
                    <a:pt x="584" y="344"/>
                  </a:lnTo>
                  <a:lnTo>
                    <a:pt x="568" y="360"/>
                  </a:lnTo>
                  <a:lnTo>
                    <a:pt x="576" y="368"/>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12" y="24"/>
                  </a:lnTo>
                  <a:lnTo>
                    <a:pt x="280" y="24"/>
                  </a:lnTo>
                  <a:lnTo>
                    <a:pt x="264" y="24"/>
                  </a:lnTo>
                  <a:lnTo>
                    <a:pt x="256" y="24"/>
                  </a:lnTo>
                  <a:lnTo>
                    <a:pt x="248" y="24"/>
                  </a:lnTo>
                  <a:lnTo>
                    <a:pt x="232" y="24"/>
                  </a:lnTo>
                  <a:lnTo>
                    <a:pt x="224" y="8"/>
                  </a:lnTo>
                  <a:lnTo>
                    <a:pt x="216" y="8"/>
                  </a:lnTo>
                  <a:lnTo>
                    <a:pt x="208" y="8"/>
                  </a:lnTo>
                  <a:lnTo>
                    <a:pt x="208" y="16"/>
                  </a:lnTo>
                  <a:lnTo>
                    <a:pt x="192" y="0"/>
                  </a:lnTo>
                  <a:lnTo>
                    <a:pt x="184" y="8"/>
                  </a:lnTo>
                  <a:lnTo>
                    <a:pt x="184" y="0"/>
                  </a:lnTo>
                  <a:lnTo>
                    <a:pt x="168" y="0"/>
                  </a:lnTo>
                  <a:lnTo>
                    <a:pt x="160" y="8"/>
                  </a:lnTo>
                  <a:lnTo>
                    <a:pt x="152" y="16"/>
                  </a:lnTo>
                  <a:lnTo>
                    <a:pt x="144" y="16"/>
                  </a:lnTo>
                  <a:lnTo>
                    <a:pt x="136" y="16"/>
                  </a:lnTo>
                  <a:lnTo>
                    <a:pt x="120" y="32"/>
                  </a:lnTo>
                  <a:lnTo>
                    <a:pt x="112" y="32"/>
                  </a:lnTo>
                  <a:lnTo>
                    <a:pt x="96" y="48"/>
                  </a:lnTo>
                  <a:lnTo>
                    <a:pt x="72" y="80"/>
                  </a:lnTo>
                  <a:lnTo>
                    <a:pt x="72" y="88"/>
                  </a:lnTo>
                  <a:lnTo>
                    <a:pt x="48" y="88"/>
                  </a:lnTo>
                  <a:lnTo>
                    <a:pt x="32" y="104"/>
                  </a:lnTo>
                  <a:lnTo>
                    <a:pt x="48" y="112"/>
                  </a:lnTo>
                  <a:lnTo>
                    <a:pt x="72" y="136"/>
                  </a:lnTo>
                  <a:lnTo>
                    <a:pt x="72" y="152"/>
                  </a:lnTo>
                  <a:lnTo>
                    <a:pt x="96" y="160"/>
                  </a:lnTo>
                  <a:lnTo>
                    <a:pt x="104" y="176"/>
                  </a:lnTo>
                  <a:lnTo>
                    <a:pt x="112" y="176"/>
                  </a:lnTo>
                  <a:lnTo>
                    <a:pt x="112" y="184"/>
                  </a:lnTo>
                  <a:lnTo>
                    <a:pt x="96" y="184"/>
                  </a:lnTo>
                  <a:lnTo>
                    <a:pt x="88" y="168"/>
                  </a:lnTo>
                  <a:lnTo>
                    <a:pt x="88" y="176"/>
                  </a:lnTo>
                  <a:lnTo>
                    <a:pt x="96" y="184"/>
                  </a:lnTo>
                  <a:lnTo>
                    <a:pt x="112" y="192"/>
                  </a:lnTo>
                  <a:lnTo>
                    <a:pt x="96" y="200"/>
                  </a:lnTo>
                  <a:lnTo>
                    <a:pt x="64" y="192"/>
                  </a:lnTo>
                  <a:lnTo>
                    <a:pt x="72" y="176"/>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32" y="248"/>
                  </a:lnTo>
                  <a:lnTo>
                    <a:pt x="56" y="248"/>
                  </a:lnTo>
                  <a:lnTo>
                    <a:pt x="72" y="256"/>
                  </a:lnTo>
                  <a:lnTo>
                    <a:pt x="88" y="256"/>
                  </a:lnTo>
                  <a:lnTo>
                    <a:pt x="104" y="240"/>
                  </a:lnTo>
                  <a:lnTo>
                    <a:pt x="112" y="240"/>
                  </a:lnTo>
                  <a:lnTo>
                    <a:pt x="120" y="240"/>
                  </a:lnTo>
                  <a:lnTo>
                    <a:pt x="120" y="248"/>
                  </a:lnTo>
                  <a:lnTo>
                    <a:pt x="104" y="256"/>
                  </a:lnTo>
                  <a:lnTo>
                    <a:pt x="112" y="272"/>
                  </a:lnTo>
                  <a:lnTo>
                    <a:pt x="112" y="288"/>
                  </a:lnTo>
                  <a:lnTo>
                    <a:pt x="88" y="288"/>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24" y="368"/>
                  </a:lnTo>
                  <a:lnTo>
                    <a:pt x="32" y="360"/>
                  </a:lnTo>
                  <a:lnTo>
                    <a:pt x="24" y="376"/>
                  </a:lnTo>
                  <a:lnTo>
                    <a:pt x="32" y="384"/>
                  </a:lnTo>
                  <a:lnTo>
                    <a:pt x="48" y="400"/>
                  </a:lnTo>
                  <a:lnTo>
                    <a:pt x="56" y="400"/>
                  </a:lnTo>
                  <a:lnTo>
                    <a:pt x="40" y="416"/>
                  </a:lnTo>
                  <a:lnTo>
                    <a:pt x="40"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56"/>
                  </a:lnTo>
                  <a:lnTo>
                    <a:pt x="136" y="456"/>
                  </a:lnTo>
                  <a:lnTo>
                    <a:pt x="144" y="472"/>
                  </a:lnTo>
                  <a:lnTo>
                    <a:pt x="144" y="488"/>
                  </a:lnTo>
                  <a:lnTo>
                    <a:pt x="152" y="488"/>
                  </a:lnTo>
                  <a:lnTo>
                    <a:pt x="152" y="472"/>
                  </a:lnTo>
                  <a:lnTo>
                    <a:pt x="160" y="472"/>
                  </a:lnTo>
                  <a:lnTo>
                    <a:pt x="176" y="472"/>
                  </a:lnTo>
                  <a:lnTo>
                    <a:pt x="184" y="464"/>
                  </a:lnTo>
                  <a:lnTo>
                    <a:pt x="192" y="448"/>
                  </a:lnTo>
                  <a:lnTo>
                    <a:pt x="184" y="480"/>
                  </a:lnTo>
                  <a:lnTo>
                    <a:pt x="176" y="504"/>
                  </a:lnTo>
                  <a:lnTo>
                    <a:pt x="168" y="536"/>
                  </a:lnTo>
                  <a:lnTo>
                    <a:pt x="160" y="536"/>
                  </a:lnTo>
                  <a:lnTo>
                    <a:pt x="160" y="544"/>
                  </a:lnTo>
                  <a:lnTo>
                    <a:pt x="136" y="560"/>
                  </a:lnTo>
                  <a:lnTo>
                    <a:pt x="120" y="568"/>
                  </a:lnTo>
                  <a:lnTo>
                    <a:pt x="120" y="584"/>
                  </a:lnTo>
                  <a:lnTo>
                    <a:pt x="120" y="592"/>
                  </a:lnTo>
                  <a:lnTo>
                    <a:pt x="112" y="592"/>
                  </a:lnTo>
                  <a:lnTo>
                    <a:pt x="112" y="584"/>
                  </a:lnTo>
                  <a:lnTo>
                    <a:pt x="104" y="584"/>
                  </a:lnTo>
                  <a:lnTo>
                    <a:pt x="96" y="584"/>
                  </a:lnTo>
                  <a:lnTo>
                    <a:pt x="88" y="584"/>
                  </a:lnTo>
                  <a:lnTo>
                    <a:pt x="64" y="608"/>
                  </a:lnTo>
                  <a:lnTo>
                    <a:pt x="56" y="616"/>
                  </a:lnTo>
                  <a:lnTo>
                    <a:pt x="64" y="624"/>
                  </a:lnTo>
                  <a:lnTo>
                    <a:pt x="80" y="608"/>
                  </a:lnTo>
                  <a:lnTo>
                    <a:pt x="96" y="592"/>
                  </a:lnTo>
                  <a:lnTo>
                    <a:pt x="96" y="600"/>
                  </a:lnTo>
                  <a:lnTo>
                    <a:pt x="96" y="608"/>
                  </a:lnTo>
                  <a:lnTo>
                    <a:pt x="104" y="608"/>
                  </a:lnTo>
                  <a:lnTo>
                    <a:pt x="128" y="592"/>
                  </a:lnTo>
                  <a:lnTo>
                    <a:pt x="128" y="584"/>
                  </a:lnTo>
                  <a:lnTo>
                    <a:pt x="136" y="592"/>
                  </a:lnTo>
                  <a:lnTo>
                    <a:pt x="136" y="584"/>
                  </a:lnTo>
                  <a:lnTo>
                    <a:pt x="152" y="576"/>
                  </a:lnTo>
                  <a:lnTo>
                    <a:pt x="168" y="576"/>
                  </a:lnTo>
                  <a:lnTo>
                    <a:pt x="160" y="568"/>
                  </a:lnTo>
                  <a:lnTo>
                    <a:pt x="160" y="560"/>
                  </a:lnTo>
                  <a:lnTo>
                    <a:pt x="184" y="544"/>
                  </a:lnTo>
                  <a:lnTo>
                    <a:pt x="200" y="536"/>
                  </a:lnTo>
                  <a:lnTo>
                    <a:pt x="200" y="528"/>
                  </a:lnTo>
                  <a:lnTo>
                    <a:pt x="216" y="504"/>
                  </a:lnTo>
                  <a:lnTo>
                    <a:pt x="248" y="480"/>
                  </a:lnTo>
                  <a:lnTo>
                    <a:pt x="256" y="472"/>
                  </a:lnTo>
                  <a:lnTo>
                    <a:pt x="256" y="464"/>
                  </a:lnTo>
                  <a:lnTo>
                    <a:pt x="256" y="456"/>
                  </a:lnTo>
                  <a:lnTo>
                    <a:pt x="240" y="456"/>
                  </a:lnTo>
                  <a:lnTo>
                    <a:pt x="240" y="448"/>
                  </a:lnTo>
                  <a:lnTo>
                    <a:pt x="248" y="432"/>
                  </a:lnTo>
                  <a:lnTo>
                    <a:pt x="272" y="416"/>
                  </a:lnTo>
                  <a:lnTo>
                    <a:pt x="272" y="400"/>
                  </a:lnTo>
                  <a:lnTo>
                    <a:pt x="288" y="360"/>
                  </a:lnTo>
                  <a:lnTo>
                    <a:pt x="312" y="360"/>
                  </a:lnTo>
                  <a:lnTo>
                    <a:pt x="320" y="368"/>
                  </a:lnTo>
                  <a:lnTo>
                    <a:pt x="312" y="376"/>
                  </a:lnTo>
                  <a:lnTo>
                    <a:pt x="288" y="376"/>
                  </a:lnTo>
                  <a:lnTo>
                    <a:pt x="288" y="400"/>
                  </a:lnTo>
                  <a:lnTo>
                    <a:pt x="296" y="408"/>
                  </a:lnTo>
                  <a:lnTo>
                    <a:pt x="288" y="424"/>
                  </a:lnTo>
                  <a:lnTo>
                    <a:pt x="296" y="424"/>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52" y="360"/>
                  </a:lnTo>
                  <a:lnTo>
                    <a:pt x="352" y="368"/>
                  </a:lnTo>
                  <a:lnTo>
                    <a:pt x="368" y="360"/>
                  </a:lnTo>
                  <a:lnTo>
                    <a:pt x="392" y="368"/>
                  </a:lnTo>
                  <a:lnTo>
                    <a:pt x="400" y="384"/>
                  </a:lnTo>
                  <a:lnTo>
                    <a:pt x="408" y="368"/>
                  </a:lnTo>
                  <a:lnTo>
                    <a:pt x="424" y="392"/>
                  </a:lnTo>
                  <a:lnTo>
                    <a:pt x="424" y="384"/>
                  </a:lnTo>
                  <a:lnTo>
                    <a:pt x="448" y="376"/>
                  </a:lnTo>
                  <a:lnTo>
                    <a:pt x="480"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84" y="376"/>
                  </a:lnTo>
                  <a:lnTo>
                    <a:pt x="592" y="384"/>
                  </a:lnTo>
                  <a:lnTo>
                    <a:pt x="600" y="392"/>
                  </a:lnTo>
                  <a:lnTo>
                    <a:pt x="608" y="392"/>
                  </a:lnTo>
                  <a:lnTo>
                    <a:pt x="592" y="368"/>
                  </a:lnTo>
                  <a:lnTo>
                    <a:pt x="600" y="360"/>
                  </a:lnTo>
                  <a:lnTo>
                    <a:pt x="616" y="392"/>
                  </a:lnTo>
                  <a:lnTo>
                    <a:pt x="632" y="384"/>
                  </a:lnTo>
                  <a:lnTo>
                    <a:pt x="640" y="392"/>
                  </a:lnTo>
                  <a:lnTo>
                    <a:pt x="648" y="400"/>
                  </a:lnTo>
                  <a:lnTo>
                    <a:pt x="664" y="432"/>
                  </a:lnTo>
                  <a:lnTo>
                    <a:pt x="672" y="432"/>
                  </a:lnTo>
                  <a:lnTo>
                    <a:pt x="672" y="424"/>
                  </a:lnTo>
                  <a:lnTo>
                    <a:pt x="704" y="440"/>
                  </a:lnTo>
                  <a:lnTo>
                    <a:pt x="704" y="448"/>
                  </a:lnTo>
                  <a:lnTo>
                    <a:pt x="704" y="456"/>
                  </a:lnTo>
                  <a:lnTo>
                    <a:pt x="720" y="440"/>
                  </a:lnTo>
                  <a:lnTo>
                    <a:pt x="728" y="440"/>
                  </a:lnTo>
                  <a:lnTo>
                    <a:pt x="728" y="448"/>
                  </a:lnTo>
                  <a:lnTo>
                    <a:pt x="744" y="464"/>
                  </a:lnTo>
                  <a:lnTo>
                    <a:pt x="744" y="472"/>
                  </a:lnTo>
                  <a:lnTo>
                    <a:pt x="744" y="48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24" name="Freeform 24"/>
            <p:cNvSpPr>
              <a:spLocks/>
            </p:cNvSpPr>
            <p:nvPr/>
          </p:nvSpPr>
          <p:spPr bwMode="auto">
            <a:xfrm>
              <a:off x="1180536" y="5715103"/>
              <a:ext cx="22868" cy="13451"/>
            </a:xfrm>
            <a:custGeom>
              <a:avLst/>
              <a:gdLst>
                <a:gd name="T0" fmla="*/ 24 w 32"/>
                <a:gd name="T1" fmla="*/ 0 h 16"/>
                <a:gd name="T2" fmla="*/ 32 w 32"/>
                <a:gd name="T3" fmla="*/ 0 h 16"/>
                <a:gd name="T4" fmla="*/ 32 w 32"/>
                <a:gd name="T5" fmla="*/ 8 h 16"/>
                <a:gd name="T6" fmla="*/ 32 w 32"/>
                <a:gd name="T7" fmla="*/ 16 h 16"/>
                <a:gd name="T8" fmla="*/ 16 w 32"/>
                <a:gd name="T9" fmla="*/ 16 h 16"/>
                <a:gd name="T10" fmla="*/ 16 w 32"/>
                <a:gd name="T11" fmla="*/ 16 h 16"/>
                <a:gd name="T12" fmla="*/ 0 w 32"/>
                <a:gd name="T13" fmla="*/ 8 h 16"/>
                <a:gd name="T14" fmla="*/ 0 w 32"/>
                <a:gd name="T15" fmla="*/ 8 h 16"/>
                <a:gd name="T16" fmla="*/ 0 w 32"/>
                <a:gd name="T17" fmla="*/ 0 h 16"/>
                <a:gd name="T18" fmla="*/ 0 w 32"/>
                <a:gd name="T19" fmla="*/ 0 h 16"/>
                <a:gd name="T20" fmla="*/ 24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
                <a:gd name="T35" fmla="*/ 32 w 3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
                  <a:moveTo>
                    <a:pt x="24" y="0"/>
                  </a:moveTo>
                  <a:lnTo>
                    <a:pt x="32" y="0"/>
                  </a:lnTo>
                  <a:lnTo>
                    <a:pt x="32" y="8"/>
                  </a:lnTo>
                  <a:lnTo>
                    <a:pt x="32" y="16"/>
                  </a:lnTo>
                  <a:lnTo>
                    <a:pt x="16" y="16"/>
                  </a:lnTo>
                  <a:lnTo>
                    <a:pt x="0" y="8"/>
                  </a:lnTo>
                  <a:lnTo>
                    <a:pt x="0" y="0"/>
                  </a:lnTo>
                  <a:lnTo>
                    <a:pt x="24" y="0"/>
                  </a:lnTo>
                  <a:close/>
                </a:path>
              </a:pathLst>
            </a:custGeom>
            <a:solidFill>
              <a:schemeClr val="accent3">
                <a:lumMod val="20000"/>
                <a:lumOff val="80000"/>
              </a:schemeClr>
            </a:solidFill>
            <a:ln w="6350">
              <a:solidFill>
                <a:schemeClr val="tx1">
                  <a:lumMod val="75000"/>
                  <a:lumOff val="25000"/>
                </a:schemeClr>
              </a:solidFill>
              <a:round/>
              <a:headEnd/>
              <a:tailEnd/>
            </a:ln>
          </p:spPr>
          <p:txBody>
            <a:bodyPr/>
            <a:lstStyle/>
            <a:p>
              <a:pPr eaLnBrk="0" hangingPunct="0">
                <a:spcBef>
                  <a:spcPct val="20000"/>
                </a:spcBef>
                <a:buSzPct val="100000"/>
                <a:buFontTx/>
                <a:buChar char="•"/>
                <a:defRPr/>
              </a:pPr>
              <a:endParaRPr lang="en-US" sz="900" dirty="0">
                <a:solidFill>
                  <a:prstClr val="black"/>
                </a:solidFill>
                <a:latin typeface="Times New Roman" pitchFamily="18" charset="0"/>
              </a:endParaRPr>
            </a:p>
          </p:txBody>
        </p:sp>
        <p:sp>
          <p:nvSpPr>
            <p:cNvPr id="25" name="Freeform 29"/>
            <p:cNvSpPr>
              <a:spLocks/>
            </p:cNvSpPr>
            <p:nvPr/>
          </p:nvSpPr>
          <p:spPr bwMode="auto">
            <a:xfrm>
              <a:off x="844252" y="5205297"/>
              <a:ext cx="24212" cy="25558"/>
            </a:xfrm>
            <a:custGeom>
              <a:avLst/>
              <a:gdLst>
                <a:gd name="T0" fmla="*/ 0 w 32"/>
                <a:gd name="T1" fmla="*/ 14740 h 32"/>
                <a:gd name="T2" fmla="*/ 0 w 32"/>
                <a:gd name="T3" fmla="*/ 7370 h 32"/>
                <a:gd name="T4" fmla="*/ 14003 w 32"/>
                <a:gd name="T5" fmla="*/ 0 h 32"/>
                <a:gd name="T6" fmla="*/ 28006 w 32"/>
                <a:gd name="T7" fmla="*/ 0 h 32"/>
                <a:gd name="T8" fmla="*/ 28006 w 32"/>
                <a:gd name="T9" fmla="*/ 0 h 32"/>
                <a:gd name="T10" fmla="*/ 28006 w 32"/>
                <a:gd name="T11" fmla="*/ 14740 h 32"/>
                <a:gd name="T12" fmla="*/ 28006 w 32"/>
                <a:gd name="T13" fmla="*/ 14740 h 32"/>
                <a:gd name="T14" fmla="*/ 21005 w 32"/>
                <a:gd name="T15" fmla="*/ 29479 h 32"/>
                <a:gd name="T16" fmla="*/ 21005 w 32"/>
                <a:gd name="T17" fmla="*/ 29479 h 32"/>
                <a:gd name="T18" fmla="*/ 14003 w 32"/>
                <a:gd name="T19" fmla="*/ 29479 h 32"/>
                <a:gd name="T20" fmla="*/ 0 w 32"/>
                <a:gd name="T21" fmla="*/ 22109 h 32"/>
                <a:gd name="T22" fmla="*/ 0 w 32"/>
                <a:gd name="T23" fmla="*/ 1474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2"/>
                <a:gd name="T38" fmla="*/ 32 w 3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2">
                  <a:moveTo>
                    <a:pt x="0" y="16"/>
                  </a:moveTo>
                  <a:lnTo>
                    <a:pt x="0" y="8"/>
                  </a:lnTo>
                  <a:lnTo>
                    <a:pt x="16" y="0"/>
                  </a:lnTo>
                  <a:lnTo>
                    <a:pt x="32" y="0"/>
                  </a:lnTo>
                  <a:lnTo>
                    <a:pt x="32" y="16"/>
                  </a:lnTo>
                  <a:lnTo>
                    <a:pt x="24" y="32"/>
                  </a:lnTo>
                  <a:lnTo>
                    <a:pt x="16" y="32"/>
                  </a:lnTo>
                  <a:lnTo>
                    <a:pt x="0" y="24"/>
                  </a:lnTo>
                  <a:lnTo>
                    <a:pt x="0" y="1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26" name="Freeform 30"/>
            <p:cNvSpPr>
              <a:spLocks/>
            </p:cNvSpPr>
            <p:nvPr/>
          </p:nvSpPr>
          <p:spPr bwMode="auto">
            <a:xfrm>
              <a:off x="927651" y="5237580"/>
              <a:ext cx="30939" cy="29593"/>
            </a:xfrm>
            <a:custGeom>
              <a:avLst/>
              <a:gdLst>
                <a:gd name="T0" fmla="*/ 7075 w 40"/>
                <a:gd name="T1" fmla="*/ 7075 h 40"/>
                <a:gd name="T2" fmla="*/ 7075 w 40"/>
                <a:gd name="T3" fmla="*/ 7075 h 40"/>
                <a:gd name="T4" fmla="*/ 7075 w 40"/>
                <a:gd name="T5" fmla="*/ 0 h 40"/>
                <a:gd name="T6" fmla="*/ 14151 w 40"/>
                <a:gd name="T7" fmla="*/ 0 h 40"/>
                <a:gd name="T8" fmla="*/ 21226 w 40"/>
                <a:gd name="T9" fmla="*/ 14151 h 40"/>
                <a:gd name="T10" fmla="*/ 28302 w 40"/>
                <a:gd name="T11" fmla="*/ 21226 h 40"/>
                <a:gd name="T12" fmla="*/ 35377 w 40"/>
                <a:gd name="T13" fmla="*/ 28302 h 40"/>
                <a:gd name="T14" fmla="*/ 28302 w 40"/>
                <a:gd name="T15" fmla="*/ 35377 h 40"/>
                <a:gd name="T16" fmla="*/ 28302 w 40"/>
                <a:gd name="T17" fmla="*/ 35377 h 40"/>
                <a:gd name="T18" fmla="*/ 14151 w 40"/>
                <a:gd name="T19" fmla="*/ 28302 h 40"/>
                <a:gd name="T20" fmla="*/ 14151 w 40"/>
                <a:gd name="T21" fmla="*/ 28302 h 40"/>
                <a:gd name="T22" fmla="*/ 14151 w 40"/>
                <a:gd name="T23" fmla="*/ 28302 h 40"/>
                <a:gd name="T24" fmla="*/ 7075 w 40"/>
                <a:gd name="T25" fmla="*/ 28302 h 40"/>
                <a:gd name="T26" fmla="*/ 7075 w 40"/>
                <a:gd name="T27" fmla="*/ 28302 h 40"/>
                <a:gd name="T28" fmla="*/ 0 w 40"/>
                <a:gd name="T29" fmla="*/ 21226 h 40"/>
                <a:gd name="T30" fmla="*/ 0 w 40"/>
                <a:gd name="T31" fmla="*/ 21226 h 40"/>
                <a:gd name="T32" fmla="*/ 0 w 40"/>
                <a:gd name="T33" fmla="*/ 7075 h 40"/>
                <a:gd name="T34" fmla="*/ 0 w 40"/>
                <a:gd name="T35" fmla="*/ 7075 h 40"/>
                <a:gd name="T36" fmla="*/ 7075 w 40"/>
                <a:gd name="T37" fmla="*/ 707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8" y="8"/>
                  </a:moveTo>
                  <a:lnTo>
                    <a:pt x="8" y="8"/>
                  </a:lnTo>
                  <a:lnTo>
                    <a:pt x="8" y="0"/>
                  </a:lnTo>
                  <a:lnTo>
                    <a:pt x="16" y="0"/>
                  </a:lnTo>
                  <a:lnTo>
                    <a:pt x="24" y="16"/>
                  </a:lnTo>
                  <a:lnTo>
                    <a:pt x="32" y="24"/>
                  </a:lnTo>
                  <a:lnTo>
                    <a:pt x="40" y="32"/>
                  </a:lnTo>
                  <a:lnTo>
                    <a:pt x="32" y="40"/>
                  </a:lnTo>
                  <a:lnTo>
                    <a:pt x="16" y="32"/>
                  </a:lnTo>
                  <a:lnTo>
                    <a:pt x="8" y="32"/>
                  </a:lnTo>
                  <a:lnTo>
                    <a:pt x="0" y="24"/>
                  </a:lnTo>
                  <a:lnTo>
                    <a:pt x="0" y="8"/>
                  </a:lnTo>
                  <a:lnTo>
                    <a:pt x="8" y="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27" name="Freeform 31"/>
            <p:cNvSpPr>
              <a:spLocks/>
            </p:cNvSpPr>
            <p:nvPr/>
          </p:nvSpPr>
          <p:spPr bwMode="auto">
            <a:xfrm>
              <a:off x="976076" y="5261792"/>
              <a:ext cx="29593" cy="12107"/>
            </a:xfrm>
            <a:custGeom>
              <a:avLst/>
              <a:gdLst>
                <a:gd name="T0" fmla="*/ 7075 w 40"/>
                <a:gd name="T1" fmla="*/ 0 h 16"/>
                <a:gd name="T2" fmla="*/ 0 w 40"/>
                <a:gd name="T3" fmla="*/ 13265 h 16"/>
                <a:gd name="T4" fmla="*/ 0 w 40"/>
                <a:gd name="T5" fmla="*/ 13265 h 16"/>
                <a:gd name="T6" fmla="*/ 21226 w 40"/>
                <a:gd name="T7" fmla="*/ 13265 h 16"/>
                <a:gd name="T8" fmla="*/ 21226 w 40"/>
                <a:gd name="T9" fmla="*/ 13265 h 16"/>
                <a:gd name="T10" fmla="*/ 28302 w 40"/>
                <a:gd name="T11" fmla="*/ 13265 h 16"/>
                <a:gd name="T12" fmla="*/ 35377 w 40"/>
                <a:gd name="T13" fmla="*/ 13265 h 16"/>
                <a:gd name="T14" fmla="*/ 35377 w 40"/>
                <a:gd name="T15" fmla="*/ 6633 h 16"/>
                <a:gd name="T16" fmla="*/ 21226 w 40"/>
                <a:gd name="T17" fmla="*/ 6633 h 16"/>
                <a:gd name="T18" fmla="*/ 7075 w 40"/>
                <a:gd name="T19" fmla="*/ 6633 h 16"/>
                <a:gd name="T20" fmla="*/ 7075 w 4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8" y="0"/>
                  </a:moveTo>
                  <a:lnTo>
                    <a:pt x="0" y="16"/>
                  </a:lnTo>
                  <a:lnTo>
                    <a:pt x="24" y="16"/>
                  </a:lnTo>
                  <a:lnTo>
                    <a:pt x="32" y="16"/>
                  </a:lnTo>
                  <a:lnTo>
                    <a:pt x="40" y="16"/>
                  </a:lnTo>
                  <a:lnTo>
                    <a:pt x="40" y="8"/>
                  </a:lnTo>
                  <a:lnTo>
                    <a:pt x="24" y="8"/>
                  </a:lnTo>
                  <a:lnTo>
                    <a:pt x="8" y="8"/>
                  </a:lnTo>
                  <a:lnTo>
                    <a:pt x="8" y="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28" name="Freeform 32"/>
            <p:cNvSpPr>
              <a:spLocks/>
            </p:cNvSpPr>
            <p:nvPr/>
          </p:nvSpPr>
          <p:spPr bwMode="auto">
            <a:xfrm>
              <a:off x="1011049" y="5279279"/>
              <a:ext cx="34973" cy="25557"/>
            </a:xfrm>
            <a:custGeom>
              <a:avLst/>
              <a:gdLst>
                <a:gd name="T0" fmla="*/ 0 w 48"/>
                <a:gd name="T1" fmla="*/ 0 h 32"/>
                <a:gd name="T2" fmla="*/ 0 w 48"/>
                <a:gd name="T3" fmla="*/ 0 h 32"/>
                <a:gd name="T4" fmla="*/ 0 w 48"/>
                <a:gd name="T5" fmla="*/ 0 h 32"/>
                <a:gd name="T6" fmla="*/ 6879 w 48"/>
                <a:gd name="T7" fmla="*/ 0 h 32"/>
                <a:gd name="T8" fmla="*/ 13758 w 48"/>
                <a:gd name="T9" fmla="*/ 7370 h 32"/>
                <a:gd name="T10" fmla="*/ 27515 w 48"/>
                <a:gd name="T11" fmla="*/ 7370 h 32"/>
                <a:gd name="T12" fmla="*/ 27515 w 48"/>
                <a:gd name="T13" fmla="*/ 7370 h 32"/>
                <a:gd name="T14" fmla="*/ 34394 w 48"/>
                <a:gd name="T15" fmla="*/ 7370 h 32"/>
                <a:gd name="T16" fmla="*/ 34394 w 48"/>
                <a:gd name="T17" fmla="*/ 14740 h 32"/>
                <a:gd name="T18" fmla="*/ 41273 w 48"/>
                <a:gd name="T19" fmla="*/ 14740 h 32"/>
                <a:gd name="T20" fmla="*/ 41273 w 48"/>
                <a:gd name="T21" fmla="*/ 22109 h 32"/>
                <a:gd name="T22" fmla="*/ 27515 w 48"/>
                <a:gd name="T23" fmla="*/ 22109 h 32"/>
                <a:gd name="T24" fmla="*/ 27515 w 48"/>
                <a:gd name="T25" fmla="*/ 22109 h 32"/>
                <a:gd name="T26" fmla="*/ 20637 w 48"/>
                <a:gd name="T27" fmla="*/ 29479 h 32"/>
                <a:gd name="T28" fmla="*/ 13758 w 48"/>
                <a:gd name="T29" fmla="*/ 29479 h 32"/>
                <a:gd name="T30" fmla="*/ 13758 w 48"/>
                <a:gd name="T31" fmla="*/ 22109 h 32"/>
                <a:gd name="T32" fmla="*/ 13758 w 48"/>
                <a:gd name="T33" fmla="*/ 22109 h 32"/>
                <a:gd name="T34" fmla="*/ 6879 w 48"/>
                <a:gd name="T35" fmla="*/ 14740 h 32"/>
                <a:gd name="T36" fmla="*/ 6879 w 48"/>
                <a:gd name="T37" fmla="*/ 14740 h 32"/>
                <a:gd name="T38" fmla="*/ 0 w 48"/>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2"/>
                <a:gd name="T62" fmla="*/ 48 w 4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2">
                  <a:moveTo>
                    <a:pt x="0" y="0"/>
                  </a:moveTo>
                  <a:lnTo>
                    <a:pt x="0" y="0"/>
                  </a:lnTo>
                  <a:lnTo>
                    <a:pt x="8" y="0"/>
                  </a:lnTo>
                  <a:lnTo>
                    <a:pt x="16" y="8"/>
                  </a:lnTo>
                  <a:lnTo>
                    <a:pt x="32" y="8"/>
                  </a:lnTo>
                  <a:lnTo>
                    <a:pt x="40" y="8"/>
                  </a:lnTo>
                  <a:lnTo>
                    <a:pt x="40" y="16"/>
                  </a:lnTo>
                  <a:lnTo>
                    <a:pt x="48" y="16"/>
                  </a:lnTo>
                  <a:lnTo>
                    <a:pt x="48" y="24"/>
                  </a:lnTo>
                  <a:lnTo>
                    <a:pt x="32" y="24"/>
                  </a:lnTo>
                  <a:lnTo>
                    <a:pt x="24" y="32"/>
                  </a:lnTo>
                  <a:lnTo>
                    <a:pt x="16" y="32"/>
                  </a:lnTo>
                  <a:lnTo>
                    <a:pt x="16" y="24"/>
                  </a:lnTo>
                  <a:lnTo>
                    <a:pt x="8" y="16"/>
                  </a:lnTo>
                  <a:lnTo>
                    <a:pt x="0" y="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29" name="Freeform 33"/>
            <p:cNvSpPr>
              <a:spLocks/>
            </p:cNvSpPr>
            <p:nvPr/>
          </p:nvSpPr>
          <p:spPr bwMode="auto">
            <a:xfrm>
              <a:off x="1041988" y="5316943"/>
              <a:ext cx="64566" cy="79363"/>
            </a:xfrm>
            <a:custGeom>
              <a:avLst/>
              <a:gdLst>
                <a:gd name="T0" fmla="*/ 13936 w 88"/>
                <a:gd name="T1" fmla="*/ 7257 h 104"/>
                <a:gd name="T2" fmla="*/ 13936 w 88"/>
                <a:gd name="T3" fmla="*/ 0 h 104"/>
                <a:gd name="T4" fmla="*/ 13936 w 88"/>
                <a:gd name="T5" fmla="*/ 0 h 104"/>
                <a:gd name="T6" fmla="*/ 27872 w 88"/>
                <a:gd name="T7" fmla="*/ 14513 h 104"/>
                <a:gd name="T8" fmla="*/ 27872 w 88"/>
                <a:gd name="T9" fmla="*/ 14513 h 104"/>
                <a:gd name="T10" fmla="*/ 55744 w 88"/>
                <a:gd name="T11" fmla="*/ 29027 h 104"/>
                <a:gd name="T12" fmla="*/ 62712 w 88"/>
                <a:gd name="T13" fmla="*/ 29027 h 104"/>
                <a:gd name="T14" fmla="*/ 62712 w 88"/>
                <a:gd name="T15" fmla="*/ 29027 h 104"/>
                <a:gd name="T16" fmla="*/ 62712 w 88"/>
                <a:gd name="T17" fmla="*/ 36283 h 104"/>
                <a:gd name="T18" fmla="*/ 62712 w 88"/>
                <a:gd name="T19" fmla="*/ 36283 h 104"/>
                <a:gd name="T20" fmla="*/ 69680 w 88"/>
                <a:gd name="T21" fmla="*/ 50797 h 104"/>
                <a:gd name="T22" fmla="*/ 76648 w 88"/>
                <a:gd name="T23" fmla="*/ 50797 h 104"/>
                <a:gd name="T24" fmla="*/ 76648 w 88"/>
                <a:gd name="T25" fmla="*/ 50797 h 104"/>
                <a:gd name="T26" fmla="*/ 76648 w 88"/>
                <a:gd name="T27" fmla="*/ 65310 h 104"/>
                <a:gd name="T28" fmla="*/ 62712 w 88"/>
                <a:gd name="T29" fmla="*/ 72567 h 104"/>
                <a:gd name="T30" fmla="*/ 34840 w 88"/>
                <a:gd name="T31" fmla="*/ 79824 h 104"/>
                <a:gd name="T32" fmla="*/ 27872 w 88"/>
                <a:gd name="T33" fmla="*/ 94337 h 104"/>
                <a:gd name="T34" fmla="*/ 27872 w 88"/>
                <a:gd name="T35" fmla="*/ 94337 h 104"/>
                <a:gd name="T36" fmla="*/ 20904 w 88"/>
                <a:gd name="T37" fmla="*/ 94337 h 104"/>
                <a:gd name="T38" fmla="*/ 6968 w 88"/>
                <a:gd name="T39" fmla="*/ 87080 h 104"/>
                <a:gd name="T40" fmla="*/ 13936 w 88"/>
                <a:gd name="T41" fmla="*/ 65310 h 104"/>
                <a:gd name="T42" fmla="*/ 13936 w 88"/>
                <a:gd name="T43" fmla="*/ 58054 h 104"/>
                <a:gd name="T44" fmla="*/ 0 w 88"/>
                <a:gd name="T45" fmla="*/ 43540 h 104"/>
                <a:gd name="T46" fmla="*/ 0 w 88"/>
                <a:gd name="T47" fmla="*/ 36283 h 104"/>
                <a:gd name="T48" fmla="*/ 6968 w 88"/>
                <a:gd name="T49" fmla="*/ 36283 h 104"/>
                <a:gd name="T50" fmla="*/ 13936 w 88"/>
                <a:gd name="T51" fmla="*/ 36283 h 104"/>
                <a:gd name="T52" fmla="*/ 13936 w 88"/>
                <a:gd name="T53" fmla="*/ 36283 h 104"/>
                <a:gd name="T54" fmla="*/ 13936 w 88"/>
                <a:gd name="T55" fmla="*/ 14513 h 104"/>
                <a:gd name="T56" fmla="*/ 13936 w 88"/>
                <a:gd name="T57" fmla="*/ 7257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4"/>
                <a:gd name="T89" fmla="*/ 88 w 88"/>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4">
                  <a:moveTo>
                    <a:pt x="16" y="8"/>
                  </a:moveTo>
                  <a:lnTo>
                    <a:pt x="16" y="0"/>
                  </a:lnTo>
                  <a:lnTo>
                    <a:pt x="32" y="16"/>
                  </a:lnTo>
                  <a:lnTo>
                    <a:pt x="64" y="32"/>
                  </a:lnTo>
                  <a:lnTo>
                    <a:pt x="72" y="32"/>
                  </a:lnTo>
                  <a:lnTo>
                    <a:pt x="72" y="40"/>
                  </a:lnTo>
                  <a:lnTo>
                    <a:pt x="80" y="56"/>
                  </a:lnTo>
                  <a:lnTo>
                    <a:pt x="88" y="56"/>
                  </a:lnTo>
                  <a:lnTo>
                    <a:pt x="88" y="72"/>
                  </a:lnTo>
                  <a:lnTo>
                    <a:pt x="72" y="80"/>
                  </a:lnTo>
                  <a:lnTo>
                    <a:pt x="40" y="88"/>
                  </a:lnTo>
                  <a:lnTo>
                    <a:pt x="32" y="104"/>
                  </a:lnTo>
                  <a:lnTo>
                    <a:pt x="24" y="104"/>
                  </a:lnTo>
                  <a:lnTo>
                    <a:pt x="8" y="96"/>
                  </a:lnTo>
                  <a:lnTo>
                    <a:pt x="16" y="72"/>
                  </a:lnTo>
                  <a:lnTo>
                    <a:pt x="16" y="64"/>
                  </a:lnTo>
                  <a:lnTo>
                    <a:pt x="0" y="48"/>
                  </a:lnTo>
                  <a:lnTo>
                    <a:pt x="0" y="40"/>
                  </a:lnTo>
                  <a:lnTo>
                    <a:pt x="8" y="40"/>
                  </a:lnTo>
                  <a:lnTo>
                    <a:pt x="16" y="40"/>
                  </a:lnTo>
                  <a:lnTo>
                    <a:pt x="16" y="16"/>
                  </a:lnTo>
                  <a:lnTo>
                    <a:pt x="16" y="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0" name="Freeform 34"/>
            <p:cNvSpPr>
              <a:spLocks/>
            </p:cNvSpPr>
            <p:nvPr/>
          </p:nvSpPr>
          <p:spPr bwMode="auto">
            <a:xfrm>
              <a:off x="993563" y="5286005"/>
              <a:ext cx="5381" cy="5381"/>
            </a:xfrm>
            <a:custGeom>
              <a:avLst/>
              <a:gdLst>
                <a:gd name="T0" fmla="*/ 5896 w 8"/>
                <a:gd name="T1" fmla="*/ 0 h 8"/>
                <a:gd name="T2" fmla="*/ 5896 w 8"/>
                <a:gd name="T3" fmla="*/ 0 h 8"/>
                <a:gd name="T4" fmla="*/ 5896 w 8"/>
                <a:gd name="T5" fmla="*/ 0 h 8"/>
                <a:gd name="T6" fmla="*/ 5896 w 8"/>
                <a:gd name="T7" fmla="*/ 7371 h 8"/>
                <a:gd name="T8" fmla="*/ 5896 w 8"/>
                <a:gd name="T9" fmla="*/ 7371 h 8"/>
                <a:gd name="T10" fmla="*/ 5896 w 8"/>
                <a:gd name="T11" fmla="*/ 7371 h 8"/>
                <a:gd name="T12" fmla="*/ 5896 w 8"/>
                <a:gd name="T13" fmla="*/ 7371 h 8"/>
                <a:gd name="T14" fmla="*/ 0 w 8"/>
                <a:gd name="T15" fmla="*/ 7371 h 8"/>
                <a:gd name="T16" fmla="*/ 0 w 8"/>
                <a:gd name="T17" fmla="*/ 7371 h 8"/>
                <a:gd name="T18" fmla="*/ 0 w 8"/>
                <a:gd name="T19" fmla="*/ 7371 h 8"/>
                <a:gd name="T20" fmla="*/ 0 w 8"/>
                <a:gd name="T21" fmla="*/ 7371 h 8"/>
                <a:gd name="T22" fmla="*/ 0 w 8"/>
                <a:gd name="T23" fmla="*/ 7371 h 8"/>
                <a:gd name="T24" fmla="*/ 0 w 8"/>
                <a:gd name="T25" fmla="*/ 7371 h 8"/>
                <a:gd name="T26" fmla="*/ 0 w 8"/>
                <a:gd name="T27" fmla="*/ 7371 h 8"/>
                <a:gd name="T28" fmla="*/ 0 w 8"/>
                <a:gd name="T29" fmla="*/ 7371 h 8"/>
                <a:gd name="T30" fmla="*/ 0 w 8"/>
                <a:gd name="T31" fmla="*/ 0 h 8"/>
                <a:gd name="T32" fmla="*/ 0 w 8"/>
                <a:gd name="T33" fmla="*/ 0 h 8"/>
                <a:gd name="T34" fmla="*/ 0 w 8"/>
                <a:gd name="T35" fmla="*/ 0 h 8"/>
                <a:gd name="T36" fmla="*/ 0 w 8"/>
                <a:gd name="T37" fmla="*/ 0 h 8"/>
                <a:gd name="T38" fmla="*/ 5896 w 8"/>
                <a:gd name="T39" fmla="*/ 0 h 8"/>
                <a:gd name="T40" fmla="*/ 5896 w 8"/>
                <a:gd name="T41" fmla="*/ 0 h 8"/>
                <a:gd name="T42" fmla="*/ 5896 w 8"/>
                <a:gd name="T43" fmla="*/ 0 h 8"/>
                <a:gd name="T44" fmla="*/ 5896 w 8"/>
                <a:gd name="T45" fmla="*/ 7371 h 8"/>
                <a:gd name="T46" fmla="*/ 5896 w 8"/>
                <a:gd name="T47" fmla="*/ 7371 h 8"/>
                <a:gd name="T48" fmla="*/ 0 w 8"/>
                <a:gd name="T49" fmla="*/ 7371 h 8"/>
                <a:gd name="T50" fmla="*/ 0 w 8"/>
                <a:gd name="T51" fmla="*/ 7371 h 8"/>
                <a:gd name="T52" fmla="*/ 0 w 8"/>
                <a:gd name="T53" fmla="*/ 7371 h 8"/>
                <a:gd name="T54" fmla="*/ 0 w 8"/>
                <a:gd name="T55" fmla="*/ 7371 h 8"/>
                <a:gd name="T56" fmla="*/ 0 w 8"/>
                <a:gd name="T57" fmla="*/ 0 h 8"/>
                <a:gd name="T58" fmla="*/ 0 w 8"/>
                <a:gd name="T59" fmla="*/ 0 h 8"/>
                <a:gd name="T60" fmla="*/ 5896 w 8"/>
                <a:gd name="T61" fmla="*/ 0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8"/>
                <a:gd name="T95" fmla="*/ 8 w 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8">
                  <a:moveTo>
                    <a:pt x="8" y="0"/>
                  </a:moveTo>
                  <a:lnTo>
                    <a:pt x="8" y="0"/>
                  </a:lnTo>
                  <a:lnTo>
                    <a:pt x="8" y="8"/>
                  </a:lnTo>
                  <a:lnTo>
                    <a:pt x="0" y="8"/>
                  </a:lnTo>
                  <a:lnTo>
                    <a:pt x="0" y="0"/>
                  </a:lnTo>
                  <a:lnTo>
                    <a:pt x="8" y="0"/>
                  </a:lnTo>
                  <a:lnTo>
                    <a:pt x="8" y="8"/>
                  </a:lnTo>
                  <a:lnTo>
                    <a:pt x="0" y="8"/>
                  </a:lnTo>
                  <a:lnTo>
                    <a:pt x="0" y="0"/>
                  </a:lnTo>
                  <a:lnTo>
                    <a:pt x="8" y="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1" name="Oval 35"/>
            <p:cNvSpPr>
              <a:spLocks noChangeArrowheads="1"/>
            </p:cNvSpPr>
            <p:nvPr/>
          </p:nvSpPr>
          <p:spPr bwMode="auto">
            <a:xfrm>
              <a:off x="1011049" y="5304837"/>
              <a:ext cx="12107" cy="12107"/>
            </a:xfrm>
            <a:prstGeom prst="ellipse">
              <a:avLst/>
            </a:pr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32" name="Oval 36"/>
            <p:cNvSpPr>
              <a:spLocks noChangeArrowheads="1"/>
            </p:cNvSpPr>
            <p:nvPr/>
          </p:nvSpPr>
          <p:spPr bwMode="auto">
            <a:xfrm>
              <a:off x="820040" y="5224129"/>
              <a:ext cx="17487" cy="13451"/>
            </a:xfrm>
            <a:prstGeom prst="ellipse">
              <a:avLst/>
            </a:pr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33" name="Freeform 37"/>
            <p:cNvSpPr>
              <a:spLocks/>
            </p:cNvSpPr>
            <p:nvPr/>
          </p:nvSpPr>
          <p:spPr bwMode="auto">
            <a:xfrm>
              <a:off x="2973601" y="5353261"/>
              <a:ext cx="542089" cy="434479"/>
            </a:xfrm>
            <a:custGeom>
              <a:avLst/>
              <a:gdLst>
                <a:gd name="T0" fmla="*/ 266258 w 728"/>
                <a:gd name="T1" fmla="*/ 21068 h 560"/>
                <a:gd name="T2" fmla="*/ 258350 w 728"/>
                <a:gd name="T3" fmla="*/ 32976 h 560"/>
                <a:gd name="T4" fmla="*/ 261865 w 728"/>
                <a:gd name="T5" fmla="*/ 21068 h 560"/>
                <a:gd name="T6" fmla="*/ 274167 w 728"/>
                <a:gd name="T7" fmla="*/ 41220 h 560"/>
                <a:gd name="T8" fmla="*/ 282076 w 728"/>
                <a:gd name="T9" fmla="*/ 54044 h 560"/>
                <a:gd name="T10" fmla="*/ 297893 w 728"/>
                <a:gd name="T11" fmla="*/ 82440 h 560"/>
                <a:gd name="T12" fmla="*/ 289984 w 728"/>
                <a:gd name="T13" fmla="*/ 74196 h 560"/>
                <a:gd name="T14" fmla="*/ 305802 w 728"/>
                <a:gd name="T15" fmla="*/ 98928 h 560"/>
                <a:gd name="T16" fmla="*/ 329528 w 728"/>
                <a:gd name="T17" fmla="*/ 153887 h 560"/>
                <a:gd name="T18" fmla="*/ 348860 w 728"/>
                <a:gd name="T19" fmla="*/ 190527 h 560"/>
                <a:gd name="T20" fmla="*/ 356769 w 728"/>
                <a:gd name="T21" fmla="*/ 198771 h 560"/>
                <a:gd name="T22" fmla="*/ 356769 w 728"/>
                <a:gd name="T23" fmla="*/ 244571 h 560"/>
                <a:gd name="T24" fmla="*/ 353254 w 728"/>
                <a:gd name="T25" fmla="*/ 281211 h 560"/>
                <a:gd name="T26" fmla="*/ 333043 w 728"/>
                <a:gd name="T27" fmla="*/ 285791 h 560"/>
                <a:gd name="T28" fmla="*/ 317225 w 728"/>
                <a:gd name="T29" fmla="*/ 281211 h 560"/>
                <a:gd name="T30" fmla="*/ 325134 w 728"/>
                <a:gd name="T31" fmla="*/ 285791 h 560"/>
                <a:gd name="T32" fmla="*/ 325134 w 728"/>
                <a:gd name="T33" fmla="*/ 277547 h 560"/>
                <a:gd name="T34" fmla="*/ 321619 w 728"/>
                <a:gd name="T35" fmla="*/ 269303 h 560"/>
                <a:gd name="T36" fmla="*/ 317225 w 728"/>
                <a:gd name="T37" fmla="*/ 277547 h 560"/>
                <a:gd name="T38" fmla="*/ 289984 w 728"/>
                <a:gd name="T39" fmla="*/ 252815 h 560"/>
                <a:gd name="T40" fmla="*/ 274167 w 728"/>
                <a:gd name="T41" fmla="*/ 228083 h 560"/>
                <a:gd name="T42" fmla="*/ 266258 w 728"/>
                <a:gd name="T43" fmla="*/ 211595 h 560"/>
                <a:gd name="T44" fmla="*/ 261865 w 728"/>
                <a:gd name="T45" fmla="*/ 203351 h 560"/>
                <a:gd name="T46" fmla="*/ 261865 w 728"/>
                <a:gd name="T47" fmla="*/ 211595 h 560"/>
                <a:gd name="T48" fmla="*/ 246047 w 728"/>
                <a:gd name="T49" fmla="*/ 198771 h 560"/>
                <a:gd name="T50" fmla="*/ 238139 w 728"/>
                <a:gd name="T51" fmla="*/ 178619 h 560"/>
                <a:gd name="T52" fmla="*/ 238139 w 728"/>
                <a:gd name="T53" fmla="*/ 162131 h 560"/>
                <a:gd name="T54" fmla="*/ 230230 w 728"/>
                <a:gd name="T55" fmla="*/ 170375 h 560"/>
                <a:gd name="T56" fmla="*/ 226715 w 728"/>
                <a:gd name="T57" fmla="*/ 149307 h 560"/>
                <a:gd name="T58" fmla="*/ 226715 w 728"/>
                <a:gd name="T59" fmla="*/ 111752 h 560"/>
                <a:gd name="T60" fmla="*/ 218806 w 728"/>
                <a:gd name="T61" fmla="*/ 95264 h 560"/>
                <a:gd name="T62" fmla="*/ 202989 w 728"/>
                <a:gd name="T63" fmla="*/ 95264 h 560"/>
                <a:gd name="T64" fmla="*/ 195080 w 728"/>
                <a:gd name="T65" fmla="*/ 82440 h 560"/>
                <a:gd name="T66" fmla="*/ 162567 w 728"/>
                <a:gd name="T67" fmla="*/ 54044 h 560"/>
                <a:gd name="T68" fmla="*/ 142356 w 728"/>
                <a:gd name="T69" fmla="*/ 62288 h 560"/>
                <a:gd name="T70" fmla="*/ 123024 w 728"/>
                <a:gd name="T71" fmla="*/ 74196 h 560"/>
                <a:gd name="T72" fmla="*/ 123024 w 728"/>
                <a:gd name="T73" fmla="*/ 70532 h 560"/>
                <a:gd name="T74" fmla="*/ 102813 w 728"/>
                <a:gd name="T75" fmla="*/ 82440 h 560"/>
                <a:gd name="T76" fmla="*/ 102813 w 728"/>
                <a:gd name="T77" fmla="*/ 78776 h 560"/>
                <a:gd name="T78" fmla="*/ 99298 w 728"/>
                <a:gd name="T79" fmla="*/ 70532 h 560"/>
                <a:gd name="T80" fmla="*/ 94904 w 728"/>
                <a:gd name="T81" fmla="*/ 62288 h 560"/>
                <a:gd name="T82" fmla="*/ 91389 w 728"/>
                <a:gd name="T83" fmla="*/ 49464 h 560"/>
                <a:gd name="T84" fmla="*/ 83480 w 728"/>
                <a:gd name="T85" fmla="*/ 57708 h 560"/>
                <a:gd name="T86" fmla="*/ 51846 w 728"/>
                <a:gd name="T87" fmla="*/ 49464 h 560"/>
                <a:gd name="T88" fmla="*/ 59754 w 728"/>
                <a:gd name="T89" fmla="*/ 45800 h 560"/>
                <a:gd name="T90" fmla="*/ 39543 w 728"/>
                <a:gd name="T91" fmla="*/ 49464 h 560"/>
                <a:gd name="T92" fmla="*/ 23726 w 728"/>
                <a:gd name="T93" fmla="*/ 54044 h 560"/>
                <a:gd name="T94" fmla="*/ 28120 w 728"/>
                <a:gd name="T95" fmla="*/ 45800 h 560"/>
                <a:gd name="T96" fmla="*/ 20211 w 728"/>
                <a:gd name="T97" fmla="*/ 41220 h 560"/>
                <a:gd name="T98" fmla="*/ 15817 w 728"/>
                <a:gd name="T99" fmla="*/ 54044 h 560"/>
                <a:gd name="T100" fmla="*/ 12302 w 728"/>
                <a:gd name="T101" fmla="*/ 54044 h 560"/>
                <a:gd name="T102" fmla="*/ 12302 w 728"/>
                <a:gd name="T103" fmla="*/ 49464 h 560"/>
                <a:gd name="T104" fmla="*/ 4394 w 728"/>
                <a:gd name="T105" fmla="*/ 32976 h 560"/>
                <a:gd name="T106" fmla="*/ 110721 w 728"/>
                <a:gd name="T107" fmla="*/ 12824 h 560"/>
                <a:gd name="T108" fmla="*/ 230230 w 728"/>
                <a:gd name="T109" fmla="*/ 16488 h 560"/>
                <a:gd name="T110" fmla="*/ 242532 w 728"/>
                <a:gd name="T111" fmla="*/ 21068 h 560"/>
                <a:gd name="T112" fmla="*/ 242532 w 728"/>
                <a:gd name="T113" fmla="*/ 0 h 560"/>
                <a:gd name="T114" fmla="*/ 261865 w 728"/>
                <a:gd name="T115" fmla="*/ 8244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4" name="Freeform 38"/>
            <p:cNvSpPr>
              <a:spLocks/>
            </p:cNvSpPr>
            <p:nvPr/>
          </p:nvSpPr>
          <p:spPr bwMode="auto">
            <a:xfrm>
              <a:off x="992217" y="3794251"/>
              <a:ext cx="394125" cy="305345"/>
            </a:xfrm>
            <a:custGeom>
              <a:avLst/>
              <a:gdLst>
                <a:gd name="T0" fmla="*/ 28230 w 528"/>
                <a:gd name="T1" fmla="*/ 29360 h 392"/>
                <a:gd name="T2" fmla="*/ 47637 w 528"/>
                <a:gd name="T3" fmla="*/ 36700 h 392"/>
                <a:gd name="T4" fmla="*/ 59988 w 528"/>
                <a:gd name="T5" fmla="*/ 45875 h 392"/>
                <a:gd name="T6" fmla="*/ 63517 w 528"/>
                <a:gd name="T7" fmla="*/ 49545 h 392"/>
                <a:gd name="T8" fmla="*/ 68810 w 528"/>
                <a:gd name="T9" fmla="*/ 49545 h 392"/>
                <a:gd name="T10" fmla="*/ 59988 w 528"/>
                <a:gd name="T11" fmla="*/ 66060 h 392"/>
                <a:gd name="T12" fmla="*/ 63517 w 528"/>
                <a:gd name="T13" fmla="*/ 57802 h 392"/>
                <a:gd name="T14" fmla="*/ 44109 w 528"/>
                <a:gd name="T15" fmla="*/ 74317 h 392"/>
                <a:gd name="T16" fmla="*/ 47637 w 528"/>
                <a:gd name="T17" fmla="*/ 82575 h 392"/>
                <a:gd name="T18" fmla="*/ 59988 w 528"/>
                <a:gd name="T19" fmla="*/ 66060 h 392"/>
                <a:gd name="T20" fmla="*/ 72338 w 528"/>
                <a:gd name="T21" fmla="*/ 57802 h 392"/>
                <a:gd name="T22" fmla="*/ 68810 w 528"/>
                <a:gd name="T23" fmla="*/ 66060 h 392"/>
                <a:gd name="T24" fmla="*/ 68810 w 528"/>
                <a:gd name="T25" fmla="*/ 74317 h 392"/>
                <a:gd name="T26" fmla="*/ 59988 w 528"/>
                <a:gd name="T27" fmla="*/ 90832 h 392"/>
                <a:gd name="T28" fmla="*/ 55577 w 528"/>
                <a:gd name="T29" fmla="*/ 86245 h 392"/>
                <a:gd name="T30" fmla="*/ 55577 w 528"/>
                <a:gd name="T31" fmla="*/ 82575 h 392"/>
                <a:gd name="T32" fmla="*/ 44109 w 528"/>
                <a:gd name="T33" fmla="*/ 90832 h 392"/>
                <a:gd name="T34" fmla="*/ 52048 w 528"/>
                <a:gd name="T35" fmla="*/ 95420 h 392"/>
                <a:gd name="T36" fmla="*/ 63517 w 528"/>
                <a:gd name="T37" fmla="*/ 90832 h 392"/>
                <a:gd name="T38" fmla="*/ 72338 w 528"/>
                <a:gd name="T39" fmla="*/ 86245 h 392"/>
                <a:gd name="T40" fmla="*/ 72338 w 528"/>
                <a:gd name="T41" fmla="*/ 69730 h 392"/>
                <a:gd name="T42" fmla="*/ 84689 w 528"/>
                <a:gd name="T43" fmla="*/ 54132 h 392"/>
                <a:gd name="T44" fmla="*/ 80278 w 528"/>
                <a:gd name="T45" fmla="*/ 45875 h 392"/>
                <a:gd name="T46" fmla="*/ 76749 w 528"/>
                <a:gd name="T47" fmla="*/ 45875 h 392"/>
                <a:gd name="T48" fmla="*/ 80278 w 528"/>
                <a:gd name="T49" fmla="*/ 41287 h 392"/>
                <a:gd name="T50" fmla="*/ 76749 w 528"/>
                <a:gd name="T51" fmla="*/ 29360 h 392"/>
                <a:gd name="T52" fmla="*/ 80278 w 528"/>
                <a:gd name="T53" fmla="*/ 24772 h 392"/>
                <a:gd name="T54" fmla="*/ 84689 w 528"/>
                <a:gd name="T55" fmla="*/ 24772 h 392"/>
                <a:gd name="T56" fmla="*/ 84689 w 528"/>
                <a:gd name="T57" fmla="*/ 16515 h 392"/>
                <a:gd name="T58" fmla="*/ 80278 w 528"/>
                <a:gd name="T59" fmla="*/ 0 h 392"/>
                <a:gd name="T60" fmla="*/ 264652 w 528"/>
                <a:gd name="T61" fmla="*/ 49545 h 392"/>
                <a:gd name="T62" fmla="*/ 240834 w 528"/>
                <a:gd name="T63" fmla="*/ 189922 h 392"/>
                <a:gd name="T64" fmla="*/ 236423 w 528"/>
                <a:gd name="T65" fmla="*/ 202767 h 392"/>
                <a:gd name="T66" fmla="*/ 144677 w 528"/>
                <a:gd name="T67" fmla="*/ 186252 h 392"/>
                <a:gd name="T68" fmla="*/ 127915 w 528"/>
                <a:gd name="T69" fmla="*/ 186252 h 392"/>
                <a:gd name="T70" fmla="*/ 104097 w 528"/>
                <a:gd name="T71" fmla="*/ 186252 h 392"/>
                <a:gd name="T72" fmla="*/ 88217 w 528"/>
                <a:gd name="T73" fmla="*/ 186252 h 392"/>
                <a:gd name="T74" fmla="*/ 68810 w 528"/>
                <a:gd name="T75" fmla="*/ 173407 h 392"/>
                <a:gd name="T76" fmla="*/ 36169 w 528"/>
                <a:gd name="T77" fmla="*/ 168820 h 392"/>
                <a:gd name="T78" fmla="*/ 36169 w 528"/>
                <a:gd name="T79" fmla="*/ 148635 h 392"/>
                <a:gd name="T80" fmla="*/ 20290 w 528"/>
                <a:gd name="T81" fmla="*/ 135790 h 392"/>
                <a:gd name="T82" fmla="*/ 12350 w 528"/>
                <a:gd name="T83" fmla="*/ 128450 h 392"/>
                <a:gd name="T84" fmla="*/ 0 w 528"/>
                <a:gd name="T85" fmla="*/ 123862 h 392"/>
                <a:gd name="T86" fmla="*/ 0 w 528"/>
                <a:gd name="T87" fmla="*/ 120192 h 392"/>
                <a:gd name="T88" fmla="*/ 4411 w 528"/>
                <a:gd name="T89" fmla="*/ 107347 h 392"/>
                <a:gd name="T90" fmla="*/ 4411 w 528"/>
                <a:gd name="T91" fmla="*/ 120192 h 392"/>
                <a:gd name="T92" fmla="*/ 7940 w 528"/>
                <a:gd name="T93" fmla="*/ 107347 h 392"/>
                <a:gd name="T94" fmla="*/ 12350 w 528"/>
                <a:gd name="T95" fmla="*/ 99090 h 392"/>
                <a:gd name="T96" fmla="*/ 4411 w 528"/>
                <a:gd name="T97" fmla="*/ 90832 h 392"/>
                <a:gd name="T98" fmla="*/ 15879 w 528"/>
                <a:gd name="T99" fmla="*/ 90832 h 392"/>
                <a:gd name="T100" fmla="*/ 12350 w 528"/>
                <a:gd name="T101" fmla="*/ 86245 h 392"/>
                <a:gd name="T102" fmla="*/ 7940 w 528"/>
                <a:gd name="T103" fmla="*/ 86245 h 392"/>
                <a:gd name="T104" fmla="*/ 7940 w 528"/>
                <a:gd name="T105" fmla="*/ 69730 h 392"/>
                <a:gd name="T106" fmla="*/ 4411 w 528"/>
                <a:gd name="T107" fmla="*/ 33030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5" name="Freeform 39"/>
            <p:cNvSpPr>
              <a:spLocks/>
            </p:cNvSpPr>
            <p:nvPr/>
          </p:nvSpPr>
          <p:spPr bwMode="auto">
            <a:xfrm>
              <a:off x="885952" y="3986605"/>
              <a:ext cx="474832" cy="418337"/>
            </a:xfrm>
            <a:custGeom>
              <a:avLst/>
              <a:gdLst>
                <a:gd name="T0" fmla="*/ 91260 w 640"/>
                <a:gd name="T1" fmla="*/ 8291 h 536"/>
                <a:gd name="T2" fmla="*/ 86873 w 640"/>
                <a:gd name="T3" fmla="*/ 4606 h 536"/>
                <a:gd name="T4" fmla="*/ 86873 w 640"/>
                <a:gd name="T5" fmla="*/ 4606 h 536"/>
                <a:gd name="T6" fmla="*/ 83363 w 640"/>
                <a:gd name="T7" fmla="*/ 4606 h 536"/>
                <a:gd name="T8" fmla="*/ 78975 w 640"/>
                <a:gd name="T9" fmla="*/ 0 h 536"/>
                <a:gd name="T10" fmla="*/ 75465 w 640"/>
                <a:gd name="T11" fmla="*/ 4606 h 536"/>
                <a:gd name="T12" fmla="*/ 71078 w 640"/>
                <a:gd name="T13" fmla="*/ 0 h 536"/>
                <a:gd name="T14" fmla="*/ 71078 w 640"/>
                <a:gd name="T15" fmla="*/ 0 h 536"/>
                <a:gd name="T16" fmla="*/ 71078 w 640"/>
                <a:gd name="T17" fmla="*/ 8291 h 536"/>
                <a:gd name="T18" fmla="*/ 67568 w 640"/>
                <a:gd name="T19" fmla="*/ 12898 h 536"/>
                <a:gd name="T20" fmla="*/ 67568 w 640"/>
                <a:gd name="T21" fmla="*/ 16583 h 536"/>
                <a:gd name="T22" fmla="*/ 67568 w 640"/>
                <a:gd name="T23" fmla="*/ 16583 h 536"/>
                <a:gd name="T24" fmla="*/ 67568 w 640"/>
                <a:gd name="T25" fmla="*/ 29480 h 536"/>
                <a:gd name="T26" fmla="*/ 63180 w 640"/>
                <a:gd name="T27" fmla="*/ 37772 h 536"/>
                <a:gd name="T28" fmla="*/ 55283 w 640"/>
                <a:gd name="T29" fmla="*/ 58039 h 536"/>
                <a:gd name="T30" fmla="*/ 47385 w 640"/>
                <a:gd name="T31" fmla="*/ 71858 h 536"/>
                <a:gd name="T32" fmla="*/ 39488 w 640"/>
                <a:gd name="T33" fmla="*/ 92126 h 536"/>
                <a:gd name="T34" fmla="*/ 39488 w 640"/>
                <a:gd name="T35" fmla="*/ 92126 h 536"/>
                <a:gd name="T36" fmla="*/ 20183 w 640"/>
                <a:gd name="T37" fmla="*/ 138189 h 536"/>
                <a:gd name="T38" fmla="*/ 15795 w 640"/>
                <a:gd name="T39" fmla="*/ 142795 h 536"/>
                <a:gd name="T40" fmla="*/ 4388 w 640"/>
                <a:gd name="T41" fmla="*/ 163063 h 536"/>
                <a:gd name="T42" fmla="*/ 4388 w 640"/>
                <a:gd name="T43" fmla="*/ 175961 h 536"/>
                <a:gd name="T44" fmla="*/ 4388 w 640"/>
                <a:gd name="T45" fmla="*/ 184252 h 536"/>
                <a:gd name="T46" fmla="*/ 0 w 640"/>
                <a:gd name="T47" fmla="*/ 200835 h 536"/>
                <a:gd name="T48" fmla="*/ 4388 w 640"/>
                <a:gd name="T49" fmla="*/ 209126 h 536"/>
                <a:gd name="T50" fmla="*/ 138645 w 640"/>
                <a:gd name="T51" fmla="*/ 251504 h 536"/>
                <a:gd name="T52" fmla="*/ 237803 w 640"/>
                <a:gd name="T53" fmla="*/ 276378 h 536"/>
                <a:gd name="T54" fmla="*/ 257985 w 640"/>
                <a:gd name="T55" fmla="*/ 280984 h 536"/>
                <a:gd name="T56" fmla="*/ 277290 w 640"/>
                <a:gd name="T57" fmla="*/ 192543 h 536"/>
                <a:gd name="T58" fmla="*/ 285188 w 640"/>
                <a:gd name="T59" fmla="*/ 179646 h 536"/>
                <a:gd name="T60" fmla="*/ 285188 w 640"/>
                <a:gd name="T61" fmla="*/ 175961 h 536"/>
                <a:gd name="T62" fmla="*/ 285188 w 640"/>
                <a:gd name="T63" fmla="*/ 171354 h 536"/>
                <a:gd name="T64" fmla="*/ 285188 w 640"/>
                <a:gd name="T65" fmla="*/ 171354 h 536"/>
                <a:gd name="T66" fmla="*/ 277290 w 640"/>
                <a:gd name="T67" fmla="*/ 163063 h 536"/>
                <a:gd name="T68" fmla="*/ 277290 w 640"/>
                <a:gd name="T69" fmla="*/ 159378 h 536"/>
                <a:gd name="T70" fmla="*/ 281678 w 640"/>
                <a:gd name="T71" fmla="*/ 146480 h 536"/>
                <a:gd name="T72" fmla="*/ 297473 w 640"/>
                <a:gd name="T73" fmla="*/ 129898 h 536"/>
                <a:gd name="T74" fmla="*/ 297473 w 640"/>
                <a:gd name="T75" fmla="*/ 125291 h 536"/>
                <a:gd name="T76" fmla="*/ 317655 w 640"/>
                <a:gd name="T77" fmla="*/ 100417 h 536"/>
                <a:gd name="T78" fmla="*/ 317655 w 640"/>
                <a:gd name="T79" fmla="*/ 96732 h 536"/>
                <a:gd name="T80" fmla="*/ 313268 w 640"/>
                <a:gd name="T81" fmla="*/ 88441 h 536"/>
                <a:gd name="T82" fmla="*/ 305370 w 640"/>
                <a:gd name="T83" fmla="*/ 75543 h 536"/>
                <a:gd name="T84" fmla="*/ 237803 w 640"/>
                <a:gd name="T85" fmla="*/ 58039 h 536"/>
                <a:gd name="T86" fmla="*/ 229905 w 640"/>
                <a:gd name="T87" fmla="*/ 58039 h 536"/>
                <a:gd name="T88" fmla="*/ 214110 w 640"/>
                <a:gd name="T89" fmla="*/ 58039 h 536"/>
                <a:gd name="T90" fmla="*/ 210600 w 640"/>
                <a:gd name="T91" fmla="*/ 58039 h 536"/>
                <a:gd name="T92" fmla="*/ 210600 w 640"/>
                <a:gd name="T93" fmla="*/ 58039 h 536"/>
                <a:gd name="T94" fmla="*/ 198315 w 640"/>
                <a:gd name="T95" fmla="*/ 58039 h 536"/>
                <a:gd name="T96" fmla="*/ 179010 w 640"/>
                <a:gd name="T97" fmla="*/ 62646 h 536"/>
                <a:gd name="T98" fmla="*/ 174623 w 640"/>
                <a:gd name="T99" fmla="*/ 58039 h 536"/>
                <a:gd name="T100" fmla="*/ 171113 w 640"/>
                <a:gd name="T101" fmla="*/ 58039 h 536"/>
                <a:gd name="T102" fmla="*/ 163215 w 640"/>
                <a:gd name="T103" fmla="*/ 58039 h 536"/>
                <a:gd name="T104" fmla="*/ 158828 w 640"/>
                <a:gd name="T105" fmla="*/ 58039 h 536"/>
                <a:gd name="T106" fmla="*/ 146543 w 640"/>
                <a:gd name="T107" fmla="*/ 46063 h 536"/>
                <a:gd name="T108" fmla="*/ 138645 w 640"/>
                <a:gd name="T109" fmla="*/ 46063 h 536"/>
                <a:gd name="T110" fmla="*/ 126360 w 640"/>
                <a:gd name="T111" fmla="*/ 49748 h 536"/>
                <a:gd name="T112" fmla="*/ 110565 w 640"/>
                <a:gd name="T113" fmla="*/ 46063 h 536"/>
                <a:gd name="T114" fmla="*/ 107055 w 640"/>
                <a:gd name="T115" fmla="*/ 41457 h 536"/>
                <a:gd name="T116" fmla="*/ 102668 w 640"/>
                <a:gd name="T117" fmla="*/ 33165 h 536"/>
                <a:gd name="T118" fmla="*/ 107055 w 640"/>
                <a:gd name="T119" fmla="*/ 21189 h 536"/>
                <a:gd name="T120" fmla="*/ 94770 w 640"/>
                <a:gd name="T121" fmla="*/ 8291 h 536"/>
                <a:gd name="T122" fmla="*/ 91260 w 640"/>
                <a:gd name="T123" fmla="*/ 8291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6" name="Freeform 40"/>
            <p:cNvSpPr>
              <a:spLocks/>
            </p:cNvSpPr>
            <p:nvPr/>
          </p:nvSpPr>
          <p:spPr bwMode="auto">
            <a:xfrm>
              <a:off x="842908" y="4297331"/>
              <a:ext cx="477522" cy="862231"/>
            </a:xfrm>
            <a:custGeom>
              <a:avLst/>
              <a:gdLst>
                <a:gd name="T0" fmla="*/ 142528 w 640"/>
                <a:gd name="T1" fmla="*/ 200834 h 1104"/>
                <a:gd name="T2" fmla="*/ 314090 w 640"/>
                <a:gd name="T3" fmla="*/ 480897 h 1104"/>
                <a:gd name="T4" fmla="*/ 318489 w 640"/>
                <a:gd name="T5" fmla="*/ 502086 h 1104"/>
                <a:gd name="T6" fmla="*/ 298253 w 640"/>
                <a:gd name="T7" fmla="*/ 511299 h 1104"/>
                <a:gd name="T8" fmla="*/ 293854 w 640"/>
                <a:gd name="T9" fmla="*/ 539858 h 1104"/>
                <a:gd name="T10" fmla="*/ 285936 w 640"/>
                <a:gd name="T11" fmla="*/ 552755 h 1104"/>
                <a:gd name="T12" fmla="*/ 290335 w 640"/>
                <a:gd name="T13" fmla="*/ 564732 h 1104"/>
                <a:gd name="T14" fmla="*/ 182999 w 640"/>
                <a:gd name="T15" fmla="*/ 564732 h 1104"/>
                <a:gd name="T16" fmla="*/ 182999 w 640"/>
                <a:gd name="T17" fmla="*/ 556440 h 1104"/>
                <a:gd name="T18" fmla="*/ 175081 w 640"/>
                <a:gd name="T19" fmla="*/ 556440 h 1104"/>
                <a:gd name="T20" fmla="*/ 175081 w 640"/>
                <a:gd name="T21" fmla="*/ 523275 h 1104"/>
                <a:gd name="T22" fmla="*/ 146927 w 640"/>
                <a:gd name="T23" fmla="*/ 489189 h 1104"/>
                <a:gd name="T24" fmla="*/ 142528 w 640"/>
                <a:gd name="T25" fmla="*/ 485504 h 1104"/>
                <a:gd name="T26" fmla="*/ 131091 w 640"/>
                <a:gd name="T27" fmla="*/ 472606 h 1104"/>
                <a:gd name="T28" fmla="*/ 115254 w 640"/>
                <a:gd name="T29" fmla="*/ 456023 h 1104"/>
                <a:gd name="T30" fmla="*/ 95019 w 640"/>
                <a:gd name="T31" fmla="*/ 444047 h 1104"/>
                <a:gd name="T32" fmla="*/ 87101 w 640"/>
                <a:gd name="T33" fmla="*/ 435756 h 1104"/>
                <a:gd name="T34" fmla="*/ 67745 w 640"/>
                <a:gd name="T35" fmla="*/ 426543 h 1104"/>
                <a:gd name="T36" fmla="*/ 63346 w 640"/>
                <a:gd name="T37" fmla="*/ 422858 h 1104"/>
                <a:gd name="T38" fmla="*/ 67745 w 640"/>
                <a:gd name="T39" fmla="*/ 409960 h 1104"/>
                <a:gd name="T40" fmla="*/ 71264 w 640"/>
                <a:gd name="T41" fmla="*/ 389693 h 1104"/>
                <a:gd name="T42" fmla="*/ 63346 w 640"/>
                <a:gd name="T43" fmla="*/ 385086 h 1104"/>
                <a:gd name="T44" fmla="*/ 55428 w 640"/>
                <a:gd name="T45" fmla="*/ 364819 h 1104"/>
                <a:gd name="T46" fmla="*/ 47509 w 640"/>
                <a:gd name="T47" fmla="*/ 339023 h 1104"/>
                <a:gd name="T48" fmla="*/ 39591 w 640"/>
                <a:gd name="T49" fmla="*/ 322441 h 1104"/>
                <a:gd name="T50" fmla="*/ 36072 w 640"/>
                <a:gd name="T51" fmla="*/ 309543 h 1104"/>
                <a:gd name="T52" fmla="*/ 39591 w 640"/>
                <a:gd name="T53" fmla="*/ 305858 h 1104"/>
                <a:gd name="T54" fmla="*/ 43990 w 640"/>
                <a:gd name="T55" fmla="*/ 305858 h 1104"/>
                <a:gd name="T56" fmla="*/ 43990 w 640"/>
                <a:gd name="T57" fmla="*/ 284669 h 1104"/>
                <a:gd name="T58" fmla="*/ 31673 w 640"/>
                <a:gd name="T59" fmla="*/ 271771 h 1104"/>
                <a:gd name="T60" fmla="*/ 31673 w 640"/>
                <a:gd name="T61" fmla="*/ 259795 h 1104"/>
                <a:gd name="T62" fmla="*/ 31673 w 640"/>
                <a:gd name="T63" fmla="*/ 246897 h 1104"/>
                <a:gd name="T64" fmla="*/ 39591 w 640"/>
                <a:gd name="T65" fmla="*/ 238606 h 1104"/>
                <a:gd name="T66" fmla="*/ 39591 w 640"/>
                <a:gd name="T67" fmla="*/ 251504 h 1104"/>
                <a:gd name="T68" fmla="*/ 47509 w 640"/>
                <a:gd name="T69" fmla="*/ 259795 h 1104"/>
                <a:gd name="T70" fmla="*/ 43990 w 640"/>
                <a:gd name="T71" fmla="*/ 243212 h 1104"/>
                <a:gd name="T72" fmla="*/ 39591 w 640"/>
                <a:gd name="T73" fmla="*/ 230315 h 1104"/>
                <a:gd name="T74" fmla="*/ 51908 w 640"/>
                <a:gd name="T75" fmla="*/ 230315 h 1104"/>
                <a:gd name="T76" fmla="*/ 59827 w 640"/>
                <a:gd name="T77" fmla="*/ 226630 h 1104"/>
                <a:gd name="T78" fmla="*/ 51908 w 640"/>
                <a:gd name="T79" fmla="*/ 226630 h 1104"/>
                <a:gd name="T80" fmla="*/ 39591 w 640"/>
                <a:gd name="T81" fmla="*/ 222023 h 1104"/>
                <a:gd name="T82" fmla="*/ 31673 w 640"/>
                <a:gd name="T83" fmla="*/ 234921 h 1104"/>
                <a:gd name="T84" fmla="*/ 28154 w 640"/>
                <a:gd name="T85" fmla="*/ 230315 h 1104"/>
                <a:gd name="T86" fmla="*/ 20235 w 640"/>
                <a:gd name="T87" fmla="*/ 218338 h 1104"/>
                <a:gd name="T88" fmla="*/ 23755 w 640"/>
                <a:gd name="T89" fmla="*/ 209126 h 1104"/>
                <a:gd name="T90" fmla="*/ 15836 w 640"/>
                <a:gd name="T91" fmla="*/ 192543 h 1104"/>
                <a:gd name="T92" fmla="*/ 12317 w 640"/>
                <a:gd name="T93" fmla="*/ 179646 h 1104"/>
                <a:gd name="T94" fmla="*/ 4399 w 640"/>
                <a:gd name="T95" fmla="*/ 163063 h 1104"/>
                <a:gd name="T96" fmla="*/ 7918 w 640"/>
                <a:gd name="T97" fmla="*/ 146480 h 1104"/>
                <a:gd name="T98" fmla="*/ 12317 w 640"/>
                <a:gd name="T99" fmla="*/ 113315 h 1104"/>
                <a:gd name="T100" fmla="*/ 7918 w 640"/>
                <a:gd name="T101" fmla="*/ 100417 h 1104"/>
                <a:gd name="T102" fmla="*/ 15836 w 640"/>
                <a:gd name="T103" fmla="*/ 58039 h 1104"/>
                <a:gd name="T104" fmla="*/ 28154 w 640"/>
                <a:gd name="T105" fmla="*/ 29480 h 1104"/>
                <a:gd name="T106" fmla="*/ 28154 w 640"/>
                <a:gd name="T107" fmla="*/ 21189 h 1104"/>
                <a:gd name="T108" fmla="*/ 28154 w 640"/>
                <a:gd name="T109" fmla="*/ 12898 h 1104"/>
                <a:gd name="T110" fmla="*/ 39591 w 640"/>
                <a:gd name="T111" fmla="*/ 8291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7" name="Freeform 41"/>
            <p:cNvSpPr>
              <a:spLocks/>
            </p:cNvSpPr>
            <p:nvPr/>
          </p:nvSpPr>
          <p:spPr bwMode="auto">
            <a:xfrm>
              <a:off x="1058129" y="4367278"/>
              <a:ext cx="380673" cy="610691"/>
            </a:xfrm>
            <a:custGeom>
              <a:avLst/>
              <a:gdLst>
                <a:gd name="T0" fmla="*/ 0 w 512"/>
                <a:gd name="T1" fmla="*/ 154455 h 784"/>
                <a:gd name="T2" fmla="*/ 0 w 512"/>
                <a:gd name="T3" fmla="*/ 154455 h 784"/>
                <a:gd name="T4" fmla="*/ 39514 w 512"/>
                <a:gd name="T5" fmla="*/ 0 h 784"/>
                <a:gd name="T6" fmla="*/ 39514 w 512"/>
                <a:gd name="T7" fmla="*/ 0 h 784"/>
                <a:gd name="T8" fmla="*/ 79027 w 512"/>
                <a:gd name="T9" fmla="*/ 8274 h 784"/>
                <a:gd name="T10" fmla="*/ 122053 w 512"/>
                <a:gd name="T11" fmla="*/ 21146 h 784"/>
                <a:gd name="T12" fmla="*/ 142249 w 512"/>
                <a:gd name="T13" fmla="*/ 24823 h 784"/>
                <a:gd name="T14" fmla="*/ 252887 w 512"/>
                <a:gd name="T15" fmla="*/ 49646 h 784"/>
                <a:gd name="T16" fmla="*/ 252887 w 512"/>
                <a:gd name="T17" fmla="*/ 49646 h 784"/>
                <a:gd name="T18" fmla="*/ 205470 w 512"/>
                <a:gd name="T19" fmla="*/ 312588 h 784"/>
                <a:gd name="T20" fmla="*/ 197568 w 512"/>
                <a:gd name="T21" fmla="*/ 350283 h 784"/>
                <a:gd name="T22" fmla="*/ 197568 w 512"/>
                <a:gd name="T23" fmla="*/ 353960 h 784"/>
                <a:gd name="T24" fmla="*/ 193177 w 512"/>
                <a:gd name="T25" fmla="*/ 362235 h 784"/>
                <a:gd name="T26" fmla="*/ 189665 w 512"/>
                <a:gd name="T27" fmla="*/ 362235 h 784"/>
                <a:gd name="T28" fmla="*/ 185274 w 512"/>
                <a:gd name="T29" fmla="*/ 358557 h 784"/>
                <a:gd name="T30" fmla="*/ 185274 w 512"/>
                <a:gd name="T31" fmla="*/ 353960 h 784"/>
                <a:gd name="T32" fmla="*/ 177372 w 512"/>
                <a:gd name="T33" fmla="*/ 353960 h 784"/>
                <a:gd name="T34" fmla="*/ 177372 w 512"/>
                <a:gd name="T35" fmla="*/ 353960 h 784"/>
                <a:gd name="T36" fmla="*/ 177372 w 512"/>
                <a:gd name="T37" fmla="*/ 350283 h 784"/>
                <a:gd name="T38" fmla="*/ 173859 w 512"/>
                <a:gd name="T39" fmla="*/ 350283 h 784"/>
                <a:gd name="T40" fmla="*/ 173859 w 512"/>
                <a:gd name="T41" fmla="*/ 353960 h 784"/>
                <a:gd name="T42" fmla="*/ 169469 w 512"/>
                <a:gd name="T43" fmla="*/ 353960 h 784"/>
                <a:gd name="T44" fmla="*/ 169469 w 512"/>
                <a:gd name="T45" fmla="*/ 358557 h 784"/>
                <a:gd name="T46" fmla="*/ 169469 w 512"/>
                <a:gd name="T47" fmla="*/ 366832 h 784"/>
                <a:gd name="T48" fmla="*/ 169469 w 512"/>
                <a:gd name="T49" fmla="*/ 383380 h 784"/>
                <a:gd name="T50" fmla="*/ 165957 w 512"/>
                <a:gd name="T51" fmla="*/ 387058 h 784"/>
                <a:gd name="T52" fmla="*/ 165957 w 512"/>
                <a:gd name="T53" fmla="*/ 387058 h 784"/>
                <a:gd name="T54" fmla="*/ 165957 w 512"/>
                <a:gd name="T55" fmla="*/ 391655 h 784"/>
                <a:gd name="T56" fmla="*/ 165957 w 512"/>
                <a:gd name="T57" fmla="*/ 399929 h 784"/>
                <a:gd name="T58" fmla="*/ 165957 w 512"/>
                <a:gd name="T59" fmla="*/ 403607 h 784"/>
                <a:gd name="T60" fmla="*/ 165957 w 512"/>
                <a:gd name="T61" fmla="*/ 403607 h 784"/>
                <a:gd name="T62" fmla="*/ 161566 w 512"/>
                <a:gd name="T63" fmla="*/ 408204 h 784"/>
                <a:gd name="T64" fmla="*/ 161566 w 512"/>
                <a:gd name="T65" fmla="*/ 408204 h 784"/>
                <a:gd name="T66" fmla="*/ 0 w 512"/>
                <a:gd name="T67" fmla="*/ 154455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8" name="Freeform 42"/>
            <p:cNvSpPr>
              <a:spLocks/>
            </p:cNvSpPr>
            <p:nvPr/>
          </p:nvSpPr>
          <p:spPr bwMode="auto">
            <a:xfrm>
              <a:off x="1364820" y="4441260"/>
              <a:ext cx="337628" cy="442550"/>
            </a:xfrm>
            <a:custGeom>
              <a:avLst/>
              <a:gdLst>
                <a:gd name="T0" fmla="*/ 229196 w 448"/>
                <a:gd name="T1" fmla="*/ 83598 h 568"/>
                <a:gd name="T2" fmla="*/ 229196 w 448"/>
                <a:gd name="T3" fmla="*/ 83598 h 568"/>
                <a:gd name="T4" fmla="*/ 151909 w 448"/>
                <a:gd name="T5" fmla="*/ 70737 h 568"/>
                <a:gd name="T6" fmla="*/ 151909 w 448"/>
                <a:gd name="T7" fmla="*/ 70737 h 568"/>
                <a:gd name="T8" fmla="*/ 159904 w 448"/>
                <a:gd name="T9" fmla="*/ 21129 h 568"/>
                <a:gd name="T10" fmla="*/ 159904 w 448"/>
                <a:gd name="T11" fmla="*/ 21129 h 568"/>
                <a:gd name="T12" fmla="*/ 48860 w 448"/>
                <a:gd name="T13" fmla="*/ 0 h 568"/>
                <a:gd name="T14" fmla="*/ 48860 w 448"/>
                <a:gd name="T15" fmla="*/ 0 h 568"/>
                <a:gd name="T16" fmla="*/ 0 w 448"/>
                <a:gd name="T17" fmla="*/ 262738 h 568"/>
                <a:gd name="T18" fmla="*/ 0 w 448"/>
                <a:gd name="T19" fmla="*/ 262738 h 568"/>
                <a:gd name="T20" fmla="*/ 200769 w 448"/>
                <a:gd name="T21" fmla="*/ 296728 h 568"/>
                <a:gd name="T22" fmla="*/ 200769 w 448"/>
                <a:gd name="T23" fmla="*/ 296728 h 568"/>
                <a:gd name="T24" fmla="*/ 229196 w 448"/>
                <a:gd name="T25" fmla="*/ 83598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39" name="Freeform 43"/>
            <p:cNvSpPr>
              <a:spLocks/>
            </p:cNvSpPr>
            <p:nvPr/>
          </p:nvSpPr>
          <p:spPr bwMode="auto">
            <a:xfrm>
              <a:off x="1254519" y="4835385"/>
              <a:ext cx="406231" cy="492319"/>
            </a:xfrm>
            <a:custGeom>
              <a:avLst/>
              <a:gdLst>
                <a:gd name="T0" fmla="*/ 15900 w 544"/>
                <a:gd name="T1" fmla="*/ 218338 h 632"/>
                <a:gd name="T2" fmla="*/ 15900 w 544"/>
                <a:gd name="T3" fmla="*/ 205441 h 632"/>
                <a:gd name="T4" fmla="*/ 12367 w 544"/>
                <a:gd name="T5" fmla="*/ 201755 h 632"/>
                <a:gd name="T6" fmla="*/ 12367 w 544"/>
                <a:gd name="T7" fmla="*/ 193464 h 632"/>
                <a:gd name="T8" fmla="*/ 12367 w 544"/>
                <a:gd name="T9" fmla="*/ 188858 h 632"/>
                <a:gd name="T10" fmla="*/ 12367 w 544"/>
                <a:gd name="T11" fmla="*/ 185173 h 632"/>
                <a:gd name="T12" fmla="*/ 23850 w 544"/>
                <a:gd name="T13" fmla="*/ 176882 h 632"/>
                <a:gd name="T14" fmla="*/ 23850 w 544"/>
                <a:gd name="T15" fmla="*/ 163063 h 632"/>
                <a:gd name="T16" fmla="*/ 23850 w 544"/>
                <a:gd name="T17" fmla="*/ 154771 h 632"/>
                <a:gd name="T18" fmla="*/ 44166 w 544"/>
                <a:gd name="T19" fmla="*/ 146480 h 632"/>
                <a:gd name="T20" fmla="*/ 44166 w 544"/>
                <a:gd name="T21" fmla="*/ 142795 h 632"/>
                <a:gd name="T22" fmla="*/ 44166 w 544"/>
                <a:gd name="T23" fmla="*/ 138189 h 632"/>
                <a:gd name="T24" fmla="*/ 39750 w 544"/>
                <a:gd name="T25" fmla="*/ 129897 h 632"/>
                <a:gd name="T26" fmla="*/ 39750 w 544"/>
                <a:gd name="T27" fmla="*/ 121606 h 632"/>
                <a:gd name="T28" fmla="*/ 31800 w 544"/>
                <a:gd name="T29" fmla="*/ 105023 h 632"/>
                <a:gd name="T30" fmla="*/ 31800 w 544"/>
                <a:gd name="T31" fmla="*/ 96732 h 632"/>
                <a:gd name="T32" fmla="*/ 36216 w 544"/>
                <a:gd name="T33" fmla="*/ 92126 h 632"/>
                <a:gd name="T34" fmla="*/ 36216 w 544"/>
                <a:gd name="T35" fmla="*/ 80149 h 632"/>
                <a:gd name="T36" fmla="*/ 36216 w 544"/>
                <a:gd name="T37" fmla="*/ 75543 h 632"/>
                <a:gd name="T38" fmla="*/ 39750 w 544"/>
                <a:gd name="T39" fmla="*/ 54354 h 632"/>
                <a:gd name="T40" fmla="*/ 39750 w 544"/>
                <a:gd name="T41" fmla="*/ 41457 h 632"/>
                <a:gd name="T42" fmla="*/ 44166 w 544"/>
                <a:gd name="T43" fmla="*/ 37772 h 632"/>
                <a:gd name="T44" fmla="*/ 47699 w 544"/>
                <a:gd name="T45" fmla="*/ 37772 h 632"/>
                <a:gd name="T46" fmla="*/ 55649 w 544"/>
                <a:gd name="T47" fmla="*/ 41457 h 632"/>
                <a:gd name="T48" fmla="*/ 60066 w 544"/>
                <a:gd name="T49" fmla="*/ 49748 h 632"/>
                <a:gd name="T50" fmla="*/ 68899 w 544"/>
                <a:gd name="T51" fmla="*/ 41457 h 632"/>
                <a:gd name="T52" fmla="*/ 76849 w 544"/>
                <a:gd name="T53" fmla="*/ 0 h 632"/>
                <a:gd name="T54" fmla="*/ 272947 w 544"/>
                <a:gd name="T55" fmla="*/ 33165 h 632"/>
                <a:gd name="T56" fmla="*/ 233197 w 544"/>
                <a:gd name="T57" fmla="*/ 331653 h 632"/>
                <a:gd name="T58" fmla="*/ 148398 w 544"/>
                <a:gd name="T59" fmla="*/ 318755 h 632"/>
                <a:gd name="T60" fmla="*/ 0 w 544"/>
                <a:gd name="T61" fmla="*/ 231236 h 632"/>
                <a:gd name="T62" fmla="*/ 7950 w 544"/>
                <a:gd name="T63" fmla="*/ 218338 h 632"/>
                <a:gd name="T64" fmla="*/ 12367 w 544"/>
                <a:gd name="T65" fmla="*/ 218338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0" name="Freeform 44"/>
            <p:cNvSpPr>
              <a:spLocks/>
            </p:cNvSpPr>
            <p:nvPr/>
          </p:nvSpPr>
          <p:spPr bwMode="auto">
            <a:xfrm>
              <a:off x="1272005" y="3869579"/>
              <a:ext cx="359151" cy="603965"/>
            </a:xfrm>
            <a:custGeom>
              <a:avLst/>
              <a:gdLst>
                <a:gd name="T0" fmla="*/ 105245 w 480"/>
                <a:gd name="T1" fmla="*/ 66194 h 776"/>
                <a:gd name="T2" fmla="*/ 108782 w 480"/>
                <a:gd name="T3" fmla="*/ 82742 h 776"/>
                <a:gd name="T4" fmla="*/ 108782 w 480"/>
                <a:gd name="T5" fmla="*/ 87339 h 776"/>
                <a:gd name="T6" fmla="*/ 105245 w 480"/>
                <a:gd name="T7" fmla="*/ 87339 h 776"/>
                <a:gd name="T8" fmla="*/ 113204 w 480"/>
                <a:gd name="T9" fmla="*/ 95613 h 776"/>
                <a:gd name="T10" fmla="*/ 113204 w 480"/>
                <a:gd name="T11" fmla="*/ 99291 h 776"/>
                <a:gd name="T12" fmla="*/ 125586 w 480"/>
                <a:gd name="T13" fmla="*/ 129630 h 776"/>
                <a:gd name="T14" fmla="*/ 130008 w 480"/>
                <a:gd name="T15" fmla="*/ 129630 h 776"/>
                <a:gd name="T16" fmla="*/ 133546 w 480"/>
                <a:gd name="T17" fmla="*/ 133307 h 776"/>
                <a:gd name="T18" fmla="*/ 137968 w 480"/>
                <a:gd name="T19" fmla="*/ 137904 h 776"/>
                <a:gd name="T20" fmla="*/ 145927 w 480"/>
                <a:gd name="T21" fmla="*/ 141581 h 776"/>
                <a:gd name="T22" fmla="*/ 141505 w 480"/>
                <a:gd name="T23" fmla="*/ 154452 h 776"/>
                <a:gd name="T24" fmla="*/ 137968 w 480"/>
                <a:gd name="T25" fmla="*/ 158130 h 776"/>
                <a:gd name="T26" fmla="*/ 137968 w 480"/>
                <a:gd name="T27" fmla="*/ 166404 h 776"/>
                <a:gd name="T28" fmla="*/ 137968 w 480"/>
                <a:gd name="T29" fmla="*/ 174678 h 776"/>
                <a:gd name="T30" fmla="*/ 133546 w 480"/>
                <a:gd name="T31" fmla="*/ 179275 h 776"/>
                <a:gd name="T32" fmla="*/ 130008 w 480"/>
                <a:gd name="T33" fmla="*/ 191227 h 776"/>
                <a:gd name="T34" fmla="*/ 130008 w 480"/>
                <a:gd name="T35" fmla="*/ 191227 h 776"/>
                <a:gd name="T36" fmla="*/ 133546 w 480"/>
                <a:gd name="T37" fmla="*/ 195824 h 776"/>
                <a:gd name="T38" fmla="*/ 141505 w 480"/>
                <a:gd name="T39" fmla="*/ 199501 h 776"/>
                <a:gd name="T40" fmla="*/ 149465 w 480"/>
                <a:gd name="T41" fmla="*/ 191227 h 776"/>
                <a:gd name="T42" fmla="*/ 153887 w 480"/>
                <a:gd name="T43" fmla="*/ 199501 h 776"/>
                <a:gd name="T44" fmla="*/ 153887 w 480"/>
                <a:gd name="T45" fmla="*/ 212372 h 776"/>
                <a:gd name="T46" fmla="*/ 161847 w 480"/>
                <a:gd name="T47" fmla="*/ 233517 h 776"/>
                <a:gd name="T48" fmla="*/ 161847 w 480"/>
                <a:gd name="T49" fmla="*/ 241792 h 776"/>
                <a:gd name="T50" fmla="*/ 169806 w 480"/>
                <a:gd name="T51" fmla="*/ 250066 h 776"/>
                <a:gd name="T52" fmla="*/ 174228 w 480"/>
                <a:gd name="T53" fmla="*/ 270292 h 776"/>
                <a:gd name="T54" fmla="*/ 182188 w 480"/>
                <a:gd name="T55" fmla="*/ 262017 h 776"/>
                <a:gd name="T56" fmla="*/ 190148 w 480"/>
                <a:gd name="T57" fmla="*/ 266614 h 776"/>
                <a:gd name="T58" fmla="*/ 198107 w 480"/>
                <a:gd name="T59" fmla="*/ 262017 h 776"/>
                <a:gd name="T60" fmla="*/ 202530 w 480"/>
                <a:gd name="T61" fmla="*/ 266614 h 776"/>
                <a:gd name="T62" fmla="*/ 214911 w 480"/>
                <a:gd name="T63" fmla="*/ 262017 h 776"/>
                <a:gd name="T64" fmla="*/ 222871 w 480"/>
                <a:gd name="T65" fmla="*/ 266614 h 776"/>
                <a:gd name="T66" fmla="*/ 230831 w 480"/>
                <a:gd name="T67" fmla="*/ 258340 h 776"/>
                <a:gd name="T68" fmla="*/ 234368 w 480"/>
                <a:gd name="T69" fmla="*/ 258340 h 776"/>
                <a:gd name="T70" fmla="*/ 243212 w 480"/>
                <a:gd name="T71" fmla="*/ 274889 h 776"/>
                <a:gd name="T72" fmla="*/ 113204 w 480"/>
                <a:gd name="T73" fmla="*/ 383373 h 776"/>
                <a:gd name="T74" fmla="*/ 0 w 480"/>
                <a:gd name="T75" fmla="*/ 358550 h 776"/>
                <a:gd name="T76" fmla="*/ 20341 w 480"/>
                <a:gd name="T77" fmla="*/ 270292 h 776"/>
                <a:gd name="T78" fmla="*/ 28301 w 480"/>
                <a:gd name="T79" fmla="*/ 258340 h 776"/>
                <a:gd name="T80" fmla="*/ 28301 w 480"/>
                <a:gd name="T81" fmla="*/ 250066 h 776"/>
                <a:gd name="T82" fmla="*/ 28301 w 480"/>
                <a:gd name="T83" fmla="*/ 245469 h 776"/>
                <a:gd name="T84" fmla="*/ 20341 w 480"/>
                <a:gd name="T85" fmla="*/ 237195 h 776"/>
                <a:gd name="T86" fmla="*/ 36261 w 480"/>
                <a:gd name="T87" fmla="*/ 212372 h 776"/>
                <a:gd name="T88" fmla="*/ 40683 w 480"/>
                <a:gd name="T89" fmla="*/ 204098 h 776"/>
                <a:gd name="T90" fmla="*/ 61024 w 480"/>
                <a:gd name="T91" fmla="*/ 174678 h 776"/>
                <a:gd name="T92" fmla="*/ 56602 w 480"/>
                <a:gd name="T93" fmla="*/ 166404 h 776"/>
                <a:gd name="T94" fmla="*/ 48642 w 480"/>
                <a:gd name="T95" fmla="*/ 149856 h 776"/>
                <a:gd name="T96" fmla="*/ 48642 w 480"/>
                <a:gd name="T97" fmla="*/ 133307 h 776"/>
                <a:gd name="T98" fmla="*/ 76944 w 480"/>
                <a:gd name="T99" fmla="*/ 0 h 776"/>
                <a:gd name="T100" fmla="*/ 108782 w 480"/>
                <a:gd name="T101" fmla="*/ 8274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1" name="Freeform 45"/>
            <p:cNvSpPr>
              <a:spLocks/>
            </p:cNvSpPr>
            <p:nvPr/>
          </p:nvSpPr>
          <p:spPr bwMode="auto">
            <a:xfrm>
              <a:off x="1588112" y="4238145"/>
              <a:ext cx="418336" cy="360496"/>
            </a:xfrm>
            <a:custGeom>
              <a:avLst/>
              <a:gdLst>
                <a:gd name="T0" fmla="*/ 72306 w 560"/>
                <a:gd name="T1" fmla="*/ 220340 h 464"/>
                <a:gd name="T2" fmla="*/ 15872 w 560"/>
                <a:gd name="T3" fmla="*/ 212077 h 464"/>
                <a:gd name="T4" fmla="*/ 0 w 560"/>
                <a:gd name="T5" fmla="*/ 207487 h 464"/>
                <a:gd name="T6" fmla="*/ 0 w 560"/>
                <a:gd name="T7" fmla="*/ 207487 h 464"/>
                <a:gd name="T8" fmla="*/ 7936 w 560"/>
                <a:gd name="T9" fmla="*/ 157910 h 464"/>
                <a:gd name="T10" fmla="*/ 28217 w 560"/>
                <a:gd name="T11" fmla="*/ 29379 h 464"/>
                <a:gd name="T12" fmla="*/ 31744 w 560"/>
                <a:gd name="T13" fmla="*/ 0 h 464"/>
                <a:gd name="T14" fmla="*/ 31744 w 560"/>
                <a:gd name="T15" fmla="*/ 0 h 464"/>
                <a:gd name="T16" fmla="*/ 72306 w 560"/>
                <a:gd name="T17" fmla="*/ 8263 h 464"/>
                <a:gd name="T18" fmla="*/ 171946 w 560"/>
                <a:gd name="T19" fmla="*/ 21116 h 464"/>
                <a:gd name="T20" fmla="*/ 280405 w 560"/>
                <a:gd name="T21" fmla="*/ 33051 h 464"/>
                <a:gd name="T22" fmla="*/ 280405 w 560"/>
                <a:gd name="T23" fmla="*/ 33051 h 464"/>
                <a:gd name="T24" fmla="*/ 272469 w 560"/>
                <a:gd name="T25" fmla="*/ 137712 h 464"/>
                <a:gd name="T26" fmla="*/ 260124 w 560"/>
                <a:gd name="T27" fmla="*/ 241456 h 464"/>
                <a:gd name="T28" fmla="*/ 260124 w 560"/>
                <a:gd name="T29" fmla="*/ 241456 h 464"/>
                <a:gd name="T30" fmla="*/ 240725 w 560"/>
                <a:gd name="T31" fmla="*/ 241456 h 464"/>
                <a:gd name="T32" fmla="*/ 171946 w 560"/>
                <a:gd name="T33" fmla="*/ 232275 h 464"/>
                <a:gd name="T34" fmla="*/ 80242 w 560"/>
                <a:gd name="T35" fmla="*/ 220340 h 464"/>
                <a:gd name="T36" fmla="*/ 72306 w 560"/>
                <a:gd name="T37" fmla="*/ 220340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2" name="Freeform 46"/>
            <p:cNvSpPr>
              <a:spLocks/>
            </p:cNvSpPr>
            <p:nvPr/>
          </p:nvSpPr>
          <p:spPr bwMode="auto">
            <a:xfrm>
              <a:off x="1601564" y="4883810"/>
              <a:ext cx="416992" cy="457346"/>
            </a:xfrm>
            <a:custGeom>
              <a:avLst/>
              <a:gdLst>
                <a:gd name="T0" fmla="*/ 39561 w 560"/>
                <a:gd name="T1" fmla="*/ 282677 h 584"/>
                <a:gd name="T2" fmla="*/ 39561 w 560"/>
                <a:gd name="T3" fmla="*/ 282677 h 584"/>
                <a:gd name="T4" fmla="*/ 107255 w 560"/>
                <a:gd name="T5" fmla="*/ 290991 h 584"/>
                <a:gd name="T6" fmla="*/ 107255 w 560"/>
                <a:gd name="T7" fmla="*/ 290991 h 584"/>
                <a:gd name="T8" fmla="*/ 107255 w 560"/>
                <a:gd name="T9" fmla="*/ 286373 h 584"/>
                <a:gd name="T10" fmla="*/ 107255 w 560"/>
                <a:gd name="T11" fmla="*/ 286373 h 584"/>
                <a:gd name="T12" fmla="*/ 107255 w 560"/>
                <a:gd name="T13" fmla="*/ 278059 h 584"/>
                <a:gd name="T14" fmla="*/ 107255 w 560"/>
                <a:gd name="T15" fmla="*/ 278059 h 584"/>
                <a:gd name="T16" fmla="*/ 258468 w 560"/>
                <a:gd name="T17" fmla="*/ 294687 h 584"/>
                <a:gd name="T18" fmla="*/ 258468 w 560"/>
                <a:gd name="T19" fmla="*/ 294687 h 584"/>
                <a:gd name="T20" fmla="*/ 274293 w 560"/>
                <a:gd name="T21" fmla="*/ 49884 h 584"/>
                <a:gd name="T22" fmla="*/ 278688 w 560"/>
                <a:gd name="T23" fmla="*/ 24942 h 584"/>
                <a:gd name="T24" fmla="*/ 278688 w 560"/>
                <a:gd name="T25" fmla="*/ 24942 h 584"/>
                <a:gd name="T26" fmla="*/ 254072 w 560"/>
                <a:gd name="T27" fmla="*/ 24942 h 584"/>
                <a:gd name="T28" fmla="*/ 163521 w 560"/>
                <a:gd name="T29" fmla="*/ 16628 h 584"/>
                <a:gd name="T30" fmla="*/ 63298 w 560"/>
                <a:gd name="T31" fmla="*/ 4619 h 584"/>
                <a:gd name="T32" fmla="*/ 39561 w 560"/>
                <a:gd name="T33" fmla="*/ 0 h 584"/>
                <a:gd name="T34" fmla="*/ 39561 w 560"/>
                <a:gd name="T35" fmla="*/ 0 h 584"/>
                <a:gd name="T36" fmla="*/ 0 w 560"/>
                <a:gd name="T37" fmla="*/ 299306 h 584"/>
                <a:gd name="T38" fmla="*/ 0 w 560"/>
                <a:gd name="T39" fmla="*/ 299306 h 584"/>
                <a:gd name="T40" fmla="*/ 36045 w 560"/>
                <a:gd name="T41" fmla="*/ 307620 h 584"/>
                <a:gd name="T42" fmla="*/ 36045 w 560"/>
                <a:gd name="T43" fmla="*/ 307620 h 584"/>
                <a:gd name="T44" fmla="*/ 39561 w 560"/>
                <a:gd name="T45" fmla="*/ 282677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3" name="Freeform 47"/>
            <p:cNvSpPr>
              <a:spLocks/>
            </p:cNvSpPr>
            <p:nvPr/>
          </p:nvSpPr>
          <p:spPr bwMode="auto">
            <a:xfrm>
              <a:off x="1422660" y="3881684"/>
              <a:ext cx="608001" cy="404886"/>
            </a:xfrm>
            <a:custGeom>
              <a:avLst/>
              <a:gdLst>
                <a:gd name="T0" fmla="*/ 282388 w 816"/>
                <a:gd name="T1" fmla="*/ 256240 h 520"/>
                <a:gd name="T2" fmla="*/ 390593 w 816"/>
                <a:gd name="T3" fmla="*/ 268180 h 520"/>
                <a:gd name="T4" fmla="*/ 406428 w 816"/>
                <a:gd name="T5" fmla="*/ 57861 h 520"/>
                <a:gd name="T6" fmla="*/ 163627 w 816"/>
                <a:gd name="T7" fmla="*/ 28471 h 520"/>
                <a:gd name="T8" fmla="*/ 7917 w 816"/>
                <a:gd name="T9" fmla="*/ 0 h 520"/>
                <a:gd name="T10" fmla="*/ 0 w 816"/>
                <a:gd name="T11" fmla="*/ 49595 h 520"/>
                <a:gd name="T12" fmla="*/ 4399 w 816"/>
                <a:gd name="T13" fmla="*/ 57861 h 520"/>
                <a:gd name="T14" fmla="*/ 7917 w 816"/>
                <a:gd name="T15" fmla="*/ 74392 h 520"/>
                <a:gd name="T16" fmla="*/ 4399 w 816"/>
                <a:gd name="T17" fmla="*/ 74392 h 520"/>
                <a:gd name="T18" fmla="*/ 7917 w 816"/>
                <a:gd name="T19" fmla="*/ 78066 h 520"/>
                <a:gd name="T20" fmla="*/ 4399 w 816"/>
                <a:gd name="T21" fmla="*/ 78066 h 520"/>
                <a:gd name="T22" fmla="*/ 4399 w 816"/>
                <a:gd name="T23" fmla="*/ 82658 h 520"/>
                <a:gd name="T24" fmla="*/ 12316 w 816"/>
                <a:gd name="T25" fmla="*/ 86332 h 520"/>
                <a:gd name="T26" fmla="*/ 12316 w 816"/>
                <a:gd name="T27" fmla="*/ 90924 h 520"/>
                <a:gd name="T28" fmla="*/ 20233 w 816"/>
                <a:gd name="T29" fmla="*/ 90924 h 520"/>
                <a:gd name="T30" fmla="*/ 23752 w 816"/>
                <a:gd name="T31" fmla="*/ 119395 h 520"/>
                <a:gd name="T32" fmla="*/ 28151 w 816"/>
                <a:gd name="T33" fmla="*/ 119395 h 520"/>
                <a:gd name="T34" fmla="*/ 28151 w 816"/>
                <a:gd name="T35" fmla="*/ 123987 h 520"/>
                <a:gd name="T36" fmla="*/ 31670 w 816"/>
                <a:gd name="T37" fmla="*/ 123987 h 520"/>
                <a:gd name="T38" fmla="*/ 36068 w 816"/>
                <a:gd name="T39" fmla="*/ 127661 h 520"/>
                <a:gd name="T40" fmla="*/ 36068 w 816"/>
                <a:gd name="T41" fmla="*/ 127661 h 520"/>
                <a:gd name="T42" fmla="*/ 43986 w 816"/>
                <a:gd name="T43" fmla="*/ 132253 h 520"/>
                <a:gd name="T44" fmla="*/ 39587 w 816"/>
                <a:gd name="T45" fmla="*/ 140519 h 520"/>
                <a:gd name="T46" fmla="*/ 39587 w 816"/>
                <a:gd name="T47" fmla="*/ 144192 h 520"/>
                <a:gd name="T48" fmla="*/ 36068 w 816"/>
                <a:gd name="T49" fmla="*/ 148785 h 520"/>
                <a:gd name="T50" fmla="*/ 36068 w 816"/>
                <a:gd name="T51" fmla="*/ 152458 h 520"/>
                <a:gd name="T52" fmla="*/ 36068 w 816"/>
                <a:gd name="T53" fmla="*/ 157050 h 520"/>
                <a:gd name="T54" fmla="*/ 36068 w 816"/>
                <a:gd name="T55" fmla="*/ 165316 h 520"/>
                <a:gd name="T56" fmla="*/ 31670 w 816"/>
                <a:gd name="T57" fmla="*/ 168990 h 520"/>
                <a:gd name="T58" fmla="*/ 28151 w 816"/>
                <a:gd name="T59" fmla="*/ 168990 h 520"/>
                <a:gd name="T60" fmla="*/ 28151 w 816"/>
                <a:gd name="T61" fmla="*/ 181848 h 520"/>
                <a:gd name="T62" fmla="*/ 28151 w 816"/>
                <a:gd name="T63" fmla="*/ 181848 h 520"/>
                <a:gd name="T64" fmla="*/ 28151 w 816"/>
                <a:gd name="T65" fmla="*/ 185521 h 520"/>
                <a:gd name="T66" fmla="*/ 31670 w 816"/>
                <a:gd name="T67" fmla="*/ 185521 h 520"/>
                <a:gd name="T68" fmla="*/ 31670 w 816"/>
                <a:gd name="T69" fmla="*/ 190114 h 520"/>
                <a:gd name="T70" fmla="*/ 39587 w 816"/>
                <a:gd name="T71" fmla="*/ 190114 h 520"/>
                <a:gd name="T72" fmla="*/ 47505 w 816"/>
                <a:gd name="T73" fmla="*/ 181848 h 520"/>
                <a:gd name="T74" fmla="*/ 51903 w 816"/>
                <a:gd name="T75" fmla="*/ 181848 h 520"/>
                <a:gd name="T76" fmla="*/ 51903 w 816"/>
                <a:gd name="T77" fmla="*/ 190114 h 520"/>
                <a:gd name="T78" fmla="*/ 51903 w 816"/>
                <a:gd name="T79" fmla="*/ 202053 h 520"/>
                <a:gd name="T80" fmla="*/ 59821 w 816"/>
                <a:gd name="T81" fmla="*/ 218585 h 520"/>
                <a:gd name="T82" fmla="*/ 55422 w 816"/>
                <a:gd name="T83" fmla="*/ 223177 h 520"/>
                <a:gd name="T84" fmla="*/ 59821 w 816"/>
                <a:gd name="T85" fmla="*/ 231443 h 520"/>
                <a:gd name="T86" fmla="*/ 67738 w 816"/>
                <a:gd name="T87" fmla="*/ 239708 h 520"/>
                <a:gd name="T88" fmla="*/ 67738 w 816"/>
                <a:gd name="T89" fmla="*/ 243382 h 520"/>
                <a:gd name="T90" fmla="*/ 71257 w 816"/>
                <a:gd name="T91" fmla="*/ 259914 h 520"/>
                <a:gd name="T92" fmla="*/ 75655 w 816"/>
                <a:gd name="T93" fmla="*/ 256240 h 520"/>
                <a:gd name="T94" fmla="*/ 83573 w 816"/>
                <a:gd name="T95" fmla="*/ 251648 h 520"/>
                <a:gd name="T96" fmla="*/ 87092 w 816"/>
                <a:gd name="T97" fmla="*/ 256240 h 520"/>
                <a:gd name="T98" fmla="*/ 95009 w 816"/>
                <a:gd name="T99" fmla="*/ 251648 h 520"/>
                <a:gd name="T100" fmla="*/ 99408 w 816"/>
                <a:gd name="T101" fmla="*/ 251648 h 520"/>
                <a:gd name="T102" fmla="*/ 99408 w 816"/>
                <a:gd name="T103" fmla="*/ 256240 h 520"/>
                <a:gd name="T104" fmla="*/ 111724 w 816"/>
                <a:gd name="T105" fmla="*/ 251648 h 520"/>
                <a:gd name="T106" fmla="*/ 116122 w 816"/>
                <a:gd name="T107" fmla="*/ 256240 h 520"/>
                <a:gd name="T108" fmla="*/ 119641 w 816"/>
                <a:gd name="T109" fmla="*/ 256240 h 520"/>
                <a:gd name="T110" fmla="*/ 124040 w 816"/>
                <a:gd name="T111" fmla="*/ 256240 h 520"/>
                <a:gd name="T112" fmla="*/ 127558 w 816"/>
                <a:gd name="T113" fmla="*/ 247974 h 520"/>
                <a:gd name="T114" fmla="*/ 131957 w 816"/>
                <a:gd name="T115" fmla="*/ 247974 h 520"/>
                <a:gd name="T116" fmla="*/ 139874 w 816"/>
                <a:gd name="T117" fmla="*/ 264506 h 520"/>
                <a:gd name="T118" fmla="*/ 143393 w 816"/>
                <a:gd name="T119" fmla="*/ 235116 h 520"/>
                <a:gd name="T120" fmla="*/ 182980 w 816"/>
                <a:gd name="T121" fmla="*/ 243382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4" name="Freeform 48"/>
            <p:cNvSpPr>
              <a:spLocks/>
            </p:cNvSpPr>
            <p:nvPr/>
          </p:nvSpPr>
          <p:spPr bwMode="auto">
            <a:xfrm>
              <a:off x="1660749" y="4569048"/>
              <a:ext cx="433133" cy="359150"/>
            </a:xfrm>
            <a:custGeom>
              <a:avLst/>
              <a:gdLst>
                <a:gd name="T0" fmla="*/ 212826 w 584"/>
                <a:gd name="T1" fmla="*/ 235131 h 464"/>
                <a:gd name="T2" fmla="*/ 121740 w 584"/>
                <a:gd name="T3" fmla="*/ 226896 h 464"/>
                <a:gd name="T4" fmla="*/ 23647 w 584"/>
                <a:gd name="T5" fmla="*/ 214088 h 464"/>
                <a:gd name="T6" fmla="*/ 0 w 584"/>
                <a:gd name="T7" fmla="*/ 210428 h 464"/>
                <a:gd name="T8" fmla="*/ 0 w 584"/>
                <a:gd name="T9" fmla="*/ 210428 h 464"/>
                <a:gd name="T10" fmla="*/ 27151 w 584"/>
                <a:gd name="T11" fmla="*/ 0 h 464"/>
                <a:gd name="T12" fmla="*/ 27151 w 584"/>
                <a:gd name="T13" fmla="*/ 0 h 464"/>
                <a:gd name="T14" fmla="*/ 121740 w 584"/>
                <a:gd name="T15" fmla="*/ 12809 h 464"/>
                <a:gd name="T16" fmla="*/ 189179 w 584"/>
                <a:gd name="T17" fmla="*/ 20128 h 464"/>
                <a:gd name="T18" fmla="*/ 208447 w 584"/>
                <a:gd name="T19" fmla="*/ 20128 h 464"/>
                <a:gd name="T20" fmla="*/ 208447 w 584"/>
                <a:gd name="T21" fmla="*/ 20128 h 464"/>
                <a:gd name="T22" fmla="*/ 287271 w 584"/>
                <a:gd name="T23" fmla="*/ 29277 h 464"/>
                <a:gd name="T24" fmla="*/ 287271 w 584"/>
                <a:gd name="T25" fmla="*/ 29277 h 464"/>
                <a:gd name="T26" fmla="*/ 283768 w 584"/>
                <a:gd name="T27" fmla="*/ 78682 h 464"/>
                <a:gd name="T28" fmla="*/ 271506 w 584"/>
                <a:gd name="T29" fmla="*/ 238790 h 464"/>
                <a:gd name="T30" fmla="*/ 271506 w 584"/>
                <a:gd name="T31" fmla="*/ 238790 h 464"/>
                <a:gd name="T32" fmla="*/ 236473 w 584"/>
                <a:gd name="T33" fmla="*/ 235131 h 464"/>
                <a:gd name="T34" fmla="*/ 212826 w 584"/>
                <a:gd name="T35" fmla="*/ 235131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5" name="Freeform 49"/>
            <p:cNvSpPr>
              <a:spLocks/>
            </p:cNvSpPr>
            <p:nvPr/>
          </p:nvSpPr>
          <p:spPr bwMode="auto">
            <a:xfrm>
              <a:off x="2011829" y="3969118"/>
              <a:ext cx="394125" cy="262301"/>
            </a:xfrm>
            <a:custGeom>
              <a:avLst/>
              <a:gdLst>
                <a:gd name="T0" fmla="*/ 0 w 529"/>
                <a:gd name="T1" fmla="*/ 163063 h 336"/>
                <a:gd name="T2" fmla="*/ 0 w 529"/>
                <a:gd name="T3" fmla="*/ 158457 h 336"/>
                <a:gd name="T4" fmla="*/ 0 w 529"/>
                <a:gd name="T5" fmla="*/ 150165 h 336"/>
                <a:gd name="T6" fmla="*/ 7899 w 529"/>
                <a:gd name="T7" fmla="*/ 49748 h 336"/>
                <a:gd name="T8" fmla="*/ 12288 w 529"/>
                <a:gd name="T9" fmla="*/ 0 h 336"/>
                <a:gd name="T10" fmla="*/ 12288 w 529"/>
                <a:gd name="T11" fmla="*/ 4606 h 336"/>
                <a:gd name="T12" fmla="*/ 15799 w 529"/>
                <a:gd name="T13" fmla="*/ 4606 h 336"/>
                <a:gd name="T14" fmla="*/ 138680 w 529"/>
                <a:gd name="T15" fmla="*/ 8291 h 336"/>
                <a:gd name="T16" fmla="*/ 217675 w 529"/>
                <a:gd name="T17" fmla="*/ 12898 h 336"/>
                <a:gd name="T18" fmla="*/ 233474 w 529"/>
                <a:gd name="T19" fmla="*/ 12898 h 336"/>
                <a:gd name="T20" fmla="*/ 237863 w 529"/>
                <a:gd name="T21" fmla="*/ 12898 h 336"/>
                <a:gd name="T22" fmla="*/ 237863 w 529"/>
                <a:gd name="T23" fmla="*/ 12898 h 336"/>
                <a:gd name="T24" fmla="*/ 241374 w 529"/>
                <a:gd name="T25" fmla="*/ 29480 h 336"/>
                <a:gd name="T26" fmla="*/ 241374 w 529"/>
                <a:gd name="T27" fmla="*/ 29480 h 336"/>
                <a:gd name="T28" fmla="*/ 241374 w 529"/>
                <a:gd name="T29" fmla="*/ 37772 h 336"/>
                <a:gd name="T30" fmla="*/ 241374 w 529"/>
                <a:gd name="T31" fmla="*/ 58039 h 336"/>
                <a:gd name="T32" fmla="*/ 241374 w 529"/>
                <a:gd name="T33" fmla="*/ 70937 h 336"/>
                <a:gd name="T34" fmla="*/ 245762 w 529"/>
                <a:gd name="T35" fmla="*/ 74622 h 336"/>
                <a:gd name="T36" fmla="*/ 245762 w 529"/>
                <a:gd name="T37" fmla="*/ 74622 h 336"/>
                <a:gd name="T38" fmla="*/ 249273 w 529"/>
                <a:gd name="T39" fmla="*/ 79228 h 336"/>
                <a:gd name="T40" fmla="*/ 249273 w 529"/>
                <a:gd name="T41" fmla="*/ 96732 h 336"/>
                <a:gd name="T42" fmla="*/ 249273 w 529"/>
                <a:gd name="T43" fmla="*/ 105024 h 336"/>
                <a:gd name="T44" fmla="*/ 249273 w 529"/>
                <a:gd name="T45" fmla="*/ 113315 h 336"/>
                <a:gd name="T46" fmla="*/ 249273 w 529"/>
                <a:gd name="T47" fmla="*/ 117000 h 336"/>
                <a:gd name="T48" fmla="*/ 249273 w 529"/>
                <a:gd name="T49" fmla="*/ 117000 h 336"/>
                <a:gd name="T50" fmla="*/ 253662 w 529"/>
                <a:gd name="T51" fmla="*/ 125291 h 336"/>
                <a:gd name="T52" fmla="*/ 253662 w 529"/>
                <a:gd name="T53" fmla="*/ 125291 h 336"/>
                <a:gd name="T54" fmla="*/ 253662 w 529"/>
                <a:gd name="T55" fmla="*/ 133583 h 336"/>
                <a:gd name="T56" fmla="*/ 253662 w 529"/>
                <a:gd name="T57" fmla="*/ 146480 h 336"/>
                <a:gd name="T58" fmla="*/ 253662 w 529"/>
                <a:gd name="T59" fmla="*/ 146480 h 336"/>
                <a:gd name="T60" fmla="*/ 257173 w 529"/>
                <a:gd name="T61" fmla="*/ 150165 h 336"/>
                <a:gd name="T62" fmla="*/ 261561 w 529"/>
                <a:gd name="T63" fmla="*/ 158457 h 336"/>
                <a:gd name="T64" fmla="*/ 261561 w 529"/>
                <a:gd name="T65" fmla="*/ 158457 h 336"/>
                <a:gd name="T66" fmla="*/ 261561 w 529"/>
                <a:gd name="T67" fmla="*/ 171354 h 336"/>
                <a:gd name="T68" fmla="*/ 261561 w 529"/>
                <a:gd name="T69" fmla="*/ 175960 h 336"/>
                <a:gd name="T70" fmla="*/ 249273 w 529"/>
                <a:gd name="T71" fmla="*/ 175960 h 336"/>
                <a:gd name="T72" fmla="*/ 146580 w 529"/>
                <a:gd name="T73" fmla="*/ 171354 h 336"/>
                <a:gd name="T74" fmla="*/ 7899 w 529"/>
                <a:gd name="T75" fmla="*/ 163063 h 336"/>
                <a:gd name="T76" fmla="*/ 0 w 529"/>
                <a:gd name="T77" fmla="*/ 163063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6" name="Freeform 50"/>
            <p:cNvSpPr>
              <a:spLocks/>
            </p:cNvSpPr>
            <p:nvPr/>
          </p:nvSpPr>
          <p:spPr bwMode="auto">
            <a:xfrm>
              <a:off x="1992997" y="4213933"/>
              <a:ext cx="418337" cy="298620"/>
            </a:xfrm>
            <a:custGeom>
              <a:avLst/>
              <a:gdLst>
                <a:gd name="T0" fmla="*/ 214770 w 561"/>
                <a:gd name="T1" fmla="*/ 174310 h 384"/>
                <a:gd name="T2" fmla="*/ 219171 w 561"/>
                <a:gd name="T3" fmla="*/ 178897 h 384"/>
                <a:gd name="T4" fmla="*/ 227093 w 561"/>
                <a:gd name="T5" fmla="*/ 170640 h 384"/>
                <a:gd name="T6" fmla="*/ 247338 w 561"/>
                <a:gd name="T7" fmla="*/ 170640 h 384"/>
                <a:gd name="T8" fmla="*/ 251739 w 561"/>
                <a:gd name="T9" fmla="*/ 174310 h 384"/>
                <a:gd name="T10" fmla="*/ 255259 w 561"/>
                <a:gd name="T11" fmla="*/ 178897 h 384"/>
                <a:gd name="T12" fmla="*/ 263181 w 561"/>
                <a:gd name="T13" fmla="*/ 178897 h 384"/>
                <a:gd name="T14" fmla="*/ 275504 w 561"/>
                <a:gd name="T15" fmla="*/ 195411 h 384"/>
                <a:gd name="T16" fmla="*/ 279025 w 561"/>
                <a:gd name="T17" fmla="*/ 199998 h 384"/>
                <a:gd name="T18" fmla="*/ 279025 w 561"/>
                <a:gd name="T19" fmla="*/ 195411 h 384"/>
                <a:gd name="T20" fmla="*/ 275504 w 561"/>
                <a:gd name="T21" fmla="*/ 187154 h 384"/>
                <a:gd name="T22" fmla="*/ 271103 w 561"/>
                <a:gd name="T23" fmla="*/ 178897 h 384"/>
                <a:gd name="T24" fmla="*/ 279025 w 561"/>
                <a:gd name="T25" fmla="*/ 154127 h 384"/>
                <a:gd name="T26" fmla="*/ 271103 w 561"/>
                <a:gd name="T27" fmla="*/ 154127 h 384"/>
                <a:gd name="T28" fmla="*/ 271103 w 561"/>
                <a:gd name="T29" fmla="*/ 149540 h 384"/>
                <a:gd name="T30" fmla="*/ 275504 w 561"/>
                <a:gd name="T31" fmla="*/ 149540 h 384"/>
                <a:gd name="T32" fmla="*/ 271103 w 561"/>
                <a:gd name="T33" fmla="*/ 141283 h 384"/>
                <a:gd name="T34" fmla="*/ 271103 w 561"/>
                <a:gd name="T35" fmla="*/ 137613 h 384"/>
                <a:gd name="T36" fmla="*/ 279025 w 561"/>
                <a:gd name="T37" fmla="*/ 137613 h 384"/>
                <a:gd name="T38" fmla="*/ 279025 w 561"/>
                <a:gd name="T39" fmla="*/ 41284 h 384"/>
                <a:gd name="T40" fmla="*/ 267582 w 561"/>
                <a:gd name="T41" fmla="*/ 33027 h 384"/>
                <a:gd name="T42" fmla="*/ 263181 w 561"/>
                <a:gd name="T43" fmla="*/ 24770 h 384"/>
                <a:gd name="T44" fmla="*/ 267582 w 561"/>
                <a:gd name="T45" fmla="*/ 21101 h 384"/>
                <a:gd name="T46" fmla="*/ 275504 w 561"/>
                <a:gd name="T47" fmla="*/ 12844 h 384"/>
                <a:gd name="T48" fmla="*/ 275504 w 561"/>
                <a:gd name="T49" fmla="*/ 8257 h 384"/>
                <a:gd name="T50" fmla="*/ 263181 w 561"/>
                <a:gd name="T51" fmla="*/ 12844 h 384"/>
                <a:gd name="T52" fmla="*/ 20245 w 561"/>
                <a:gd name="T53" fmla="*/ 0 h 384"/>
                <a:gd name="T54" fmla="*/ 12323 w 561"/>
                <a:gd name="T55" fmla="*/ 0 h 384"/>
                <a:gd name="T56" fmla="*/ 7922 w 561"/>
                <a:gd name="T57" fmla="*/ 49541 h 384"/>
                <a:gd name="T58" fmla="*/ 0 w 561"/>
                <a:gd name="T59" fmla="*/ 154127 h 384"/>
                <a:gd name="T60" fmla="*/ 102984 w 561"/>
                <a:gd name="T61" fmla="*/ 157797 h 384"/>
                <a:gd name="T62" fmla="*/ 198926 w 561"/>
                <a:gd name="T63" fmla="*/ 162384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7" name="Freeform 51"/>
            <p:cNvSpPr>
              <a:spLocks/>
            </p:cNvSpPr>
            <p:nvPr/>
          </p:nvSpPr>
          <p:spPr bwMode="auto">
            <a:xfrm>
              <a:off x="1976856" y="4441260"/>
              <a:ext cx="495009" cy="255576"/>
            </a:xfrm>
            <a:custGeom>
              <a:avLst/>
              <a:gdLst>
                <a:gd name="T0" fmla="*/ 328282 w 665"/>
                <a:gd name="T1" fmla="*/ 170519 h 328"/>
                <a:gd name="T2" fmla="*/ 320382 w 665"/>
                <a:gd name="T3" fmla="*/ 157684 h 328"/>
                <a:gd name="T4" fmla="*/ 320382 w 665"/>
                <a:gd name="T5" fmla="*/ 157684 h 328"/>
                <a:gd name="T6" fmla="*/ 316871 w 665"/>
                <a:gd name="T7" fmla="*/ 154017 h 328"/>
                <a:gd name="T8" fmla="*/ 316871 w 665"/>
                <a:gd name="T9" fmla="*/ 154017 h 328"/>
                <a:gd name="T10" fmla="*/ 316871 w 665"/>
                <a:gd name="T11" fmla="*/ 149433 h 328"/>
                <a:gd name="T12" fmla="*/ 312482 w 665"/>
                <a:gd name="T13" fmla="*/ 137515 h 328"/>
                <a:gd name="T14" fmla="*/ 308971 w 665"/>
                <a:gd name="T15" fmla="*/ 137515 h 328"/>
                <a:gd name="T16" fmla="*/ 308971 w 665"/>
                <a:gd name="T17" fmla="*/ 121013 h 328"/>
                <a:gd name="T18" fmla="*/ 308971 w 665"/>
                <a:gd name="T19" fmla="*/ 116430 h 328"/>
                <a:gd name="T20" fmla="*/ 308971 w 665"/>
                <a:gd name="T21" fmla="*/ 112763 h 328"/>
                <a:gd name="T22" fmla="*/ 308971 w 665"/>
                <a:gd name="T23" fmla="*/ 112763 h 328"/>
                <a:gd name="T24" fmla="*/ 308971 w 665"/>
                <a:gd name="T25" fmla="*/ 108179 h 328"/>
                <a:gd name="T26" fmla="*/ 308971 w 665"/>
                <a:gd name="T27" fmla="*/ 108179 h 328"/>
                <a:gd name="T28" fmla="*/ 304583 w 665"/>
                <a:gd name="T29" fmla="*/ 96261 h 328"/>
                <a:gd name="T30" fmla="*/ 304583 w 665"/>
                <a:gd name="T31" fmla="*/ 91677 h 328"/>
                <a:gd name="T32" fmla="*/ 301071 w 665"/>
                <a:gd name="T33" fmla="*/ 91677 h 328"/>
                <a:gd name="T34" fmla="*/ 301071 w 665"/>
                <a:gd name="T35" fmla="*/ 82509 h 328"/>
                <a:gd name="T36" fmla="*/ 301071 w 665"/>
                <a:gd name="T37" fmla="*/ 66007 h 328"/>
                <a:gd name="T38" fmla="*/ 293172 w 665"/>
                <a:gd name="T39" fmla="*/ 62340 h 328"/>
                <a:gd name="T40" fmla="*/ 288783 w 665"/>
                <a:gd name="T41" fmla="*/ 57756 h 328"/>
                <a:gd name="T42" fmla="*/ 288783 w 665"/>
                <a:gd name="T43" fmla="*/ 54089 h 328"/>
                <a:gd name="T44" fmla="*/ 288783 w 665"/>
                <a:gd name="T45" fmla="*/ 54089 h 328"/>
                <a:gd name="T46" fmla="*/ 288783 w 665"/>
                <a:gd name="T47" fmla="*/ 49505 h 328"/>
                <a:gd name="T48" fmla="*/ 288783 w 665"/>
                <a:gd name="T49" fmla="*/ 45838 h 328"/>
                <a:gd name="T50" fmla="*/ 288783 w 665"/>
                <a:gd name="T51" fmla="*/ 45838 h 328"/>
                <a:gd name="T52" fmla="*/ 288783 w 665"/>
                <a:gd name="T53" fmla="*/ 45838 h 328"/>
                <a:gd name="T54" fmla="*/ 280883 w 665"/>
                <a:gd name="T55" fmla="*/ 37588 h 328"/>
                <a:gd name="T56" fmla="*/ 280883 w 665"/>
                <a:gd name="T57" fmla="*/ 33004 h 328"/>
                <a:gd name="T58" fmla="*/ 272983 w 665"/>
                <a:gd name="T59" fmla="*/ 24753 h 328"/>
                <a:gd name="T60" fmla="*/ 269472 w 665"/>
                <a:gd name="T61" fmla="*/ 24753 h 328"/>
                <a:gd name="T62" fmla="*/ 265083 w 665"/>
                <a:gd name="T63" fmla="*/ 24753 h 328"/>
                <a:gd name="T64" fmla="*/ 261572 w 665"/>
                <a:gd name="T65" fmla="*/ 21086 h 328"/>
                <a:gd name="T66" fmla="*/ 261572 w 665"/>
                <a:gd name="T67" fmla="*/ 21086 h 328"/>
                <a:gd name="T68" fmla="*/ 257184 w 665"/>
                <a:gd name="T69" fmla="*/ 16502 h 328"/>
                <a:gd name="T70" fmla="*/ 257184 w 665"/>
                <a:gd name="T71" fmla="*/ 16502 h 328"/>
                <a:gd name="T72" fmla="*/ 236995 w 665"/>
                <a:gd name="T73" fmla="*/ 16502 h 328"/>
                <a:gd name="T74" fmla="*/ 236995 w 665"/>
                <a:gd name="T75" fmla="*/ 16502 h 328"/>
                <a:gd name="T76" fmla="*/ 233484 w 665"/>
                <a:gd name="T77" fmla="*/ 21086 h 328"/>
                <a:gd name="T78" fmla="*/ 229095 w 665"/>
                <a:gd name="T79" fmla="*/ 24753 h 328"/>
                <a:gd name="T80" fmla="*/ 229095 w 665"/>
                <a:gd name="T81" fmla="*/ 24753 h 328"/>
                <a:gd name="T82" fmla="*/ 225584 w 665"/>
                <a:gd name="T83" fmla="*/ 21086 h 328"/>
                <a:gd name="T84" fmla="*/ 209784 w 665"/>
                <a:gd name="T85" fmla="*/ 8251 h 328"/>
                <a:gd name="T86" fmla="*/ 209784 w 665"/>
                <a:gd name="T87" fmla="*/ 8251 h 328"/>
                <a:gd name="T88" fmla="*/ 149219 w 665"/>
                <a:gd name="T89" fmla="*/ 6417 h 328"/>
                <a:gd name="T90" fmla="*/ 28088 w 665"/>
                <a:gd name="T91" fmla="*/ 0 h 328"/>
                <a:gd name="T92" fmla="*/ 12289 w 665"/>
                <a:gd name="T93" fmla="*/ 0 h 328"/>
                <a:gd name="T94" fmla="*/ 12289 w 665"/>
                <a:gd name="T95" fmla="*/ 0 h 328"/>
                <a:gd name="T96" fmla="*/ 0 w 665"/>
                <a:gd name="T97" fmla="*/ 104512 h 328"/>
                <a:gd name="T98" fmla="*/ 0 w 665"/>
                <a:gd name="T99" fmla="*/ 104512 h 328"/>
                <a:gd name="T100" fmla="*/ 78998 w 665"/>
                <a:gd name="T101" fmla="*/ 112763 h 328"/>
                <a:gd name="T102" fmla="*/ 78998 w 665"/>
                <a:gd name="T103" fmla="*/ 112763 h 328"/>
                <a:gd name="T104" fmla="*/ 75487 w 665"/>
                <a:gd name="T105" fmla="*/ 162268 h 328"/>
                <a:gd name="T106" fmla="*/ 75487 w 665"/>
                <a:gd name="T107" fmla="*/ 162268 h 328"/>
                <a:gd name="T108" fmla="*/ 91287 w 665"/>
                <a:gd name="T109" fmla="*/ 165935 h 328"/>
                <a:gd name="T110" fmla="*/ 209784 w 665"/>
                <a:gd name="T111" fmla="*/ 170519 h 328"/>
                <a:gd name="T112" fmla="*/ 320382 w 665"/>
                <a:gd name="T113" fmla="*/ 170519 h 328"/>
                <a:gd name="T114" fmla="*/ 328282 w 665"/>
                <a:gd name="T115" fmla="*/ 170519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1" y="12"/>
                  </a:lnTo>
                  <a:lnTo>
                    <a:pt x="57" y="0"/>
                  </a:lnTo>
                  <a:lnTo>
                    <a:pt x="24" y="0"/>
                  </a:lnTo>
                  <a:lnTo>
                    <a:pt x="0" y="200"/>
                  </a:lnTo>
                  <a:lnTo>
                    <a:pt x="160" y="216"/>
                  </a:lnTo>
                  <a:lnTo>
                    <a:pt x="152" y="312"/>
                  </a:lnTo>
                  <a:lnTo>
                    <a:pt x="184" y="320"/>
                  </a:lnTo>
                  <a:lnTo>
                    <a:pt x="424" y="328"/>
                  </a:lnTo>
                  <a:lnTo>
                    <a:pt x="649" y="328"/>
                  </a:lnTo>
                  <a:lnTo>
                    <a:pt x="665" y="32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8" name="Freeform 52"/>
            <p:cNvSpPr>
              <a:spLocks/>
            </p:cNvSpPr>
            <p:nvPr/>
          </p:nvSpPr>
          <p:spPr bwMode="auto">
            <a:xfrm>
              <a:off x="2069670" y="4682040"/>
              <a:ext cx="449275" cy="250195"/>
            </a:xfrm>
            <a:custGeom>
              <a:avLst/>
              <a:gdLst>
                <a:gd name="T0" fmla="*/ 0 w 593"/>
                <a:gd name="T1" fmla="*/ 160835 h 320"/>
                <a:gd name="T2" fmla="*/ 12520 w 593"/>
                <a:gd name="T3" fmla="*/ 0 h 320"/>
                <a:gd name="T4" fmla="*/ 12520 w 593"/>
                <a:gd name="T5" fmla="*/ 0 h 320"/>
                <a:gd name="T6" fmla="*/ 28618 w 593"/>
                <a:gd name="T7" fmla="*/ 3697 h 320"/>
                <a:gd name="T8" fmla="*/ 150246 w 593"/>
                <a:gd name="T9" fmla="*/ 8319 h 320"/>
                <a:gd name="T10" fmla="*/ 264718 w 593"/>
                <a:gd name="T11" fmla="*/ 8319 h 320"/>
                <a:gd name="T12" fmla="*/ 272767 w 593"/>
                <a:gd name="T13" fmla="*/ 8319 h 320"/>
                <a:gd name="T14" fmla="*/ 269190 w 593"/>
                <a:gd name="T15" fmla="*/ 8319 h 320"/>
                <a:gd name="T16" fmla="*/ 277239 w 593"/>
                <a:gd name="T17" fmla="*/ 12016 h 320"/>
                <a:gd name="T18" fmla="*/ 280816 w 593"/>
                <a:gd name="T19" fmla="*/ 16638 h 320"/>
                <a:gd name="T20" fmla="*/ 280816 w 593"/>
                <a:gd name="T21" fmla="*/ 16638 h 320"/>
                <a:gd name="T22" fmla="*/ 285288 w 593"/>
                <a:gd name="T23" fmla="*/ 12016 h 320"/>
                <a:gd name="T24" fmla="*/ 285288 w 593"/>
                <a:gd name="T25" fmla="*/ 16638 h 320"/>
                <a:gd name="T26" fmla="*/ 288865 w 593"/>
                <a:gd name="T27" fmla="*/ 16638 h 320"/>
                <a:gd name="T28" fmla="*/ 288865 w 593"/>
                <a:gd name="T29" fmla="*/ 20335 h 320"/>
                <a:gd name="T30" fmla="*/ 288865 w 593"/>
                <a:gd name="T31" fmla="*/ 24957 h 320"/>
                <a:gd name="T32" fmla="*/ 280816 w 593"/>
                <a:gd name="T33" fmla="*/ 28655 h 320"/>
                <a:gd name="T34" fmla="*/ 280816 w 593"/>
                <a:gd name="T35" fmla="*/ 28655 h 320"/>
                <a:gd name="T36" fmla="*/ 280816 w 593"/>
                <a:gd name="T37" fmla="*/ 33276 h 320"/>
                <a:gd name="T38" fmla="*/ 280816 w 593"/>
                <a:gd name="T39" fmla="*/ 33276 h 320"/>
                <a:gd name="T40" fmla="*/ 288865 w 593"/>
                <a:gd name="T41" fmla="*/ 36974 h 320"/>
                <a:gd name="T42" fmla="*/ 288865 w 593"/>
                <a:gd name="T43" fmla="*/ 41595 h 320"/>
                <a:gd name="T44" fmla="*/ 288865 w 593"/>
                <a:gd name="T45" fmla="*/ 45293 h 320"/>
                <a:gd name="T46" fmla="*/ 288865 w 593"/>
                <a:gd name="T47" fmla="*/ 45293 h 320"/>
                <a:gd name="T48" fmla="*/ 293337 w 593"/>
                <a:gd name="T49" fmla="*/ 53612 h 320"/>
                <a:gd name="T50" fmla="*/ 293337 w 593"/>
                <a:gd name="T51" fmla="*/ 53612 h 320"/>
                <a:gd name="T52" fmla="*/ 301385 w 593"/>
                <a:gd name="T53" fmla="*/ 53612 h 320"/>
                <a:gd name="T54" fmla="*/ 301385 w 593"/>
                <a:gd name="T55" fmla="*/ 53612 h 320"/>
                <a:gd name="T56" fmla="*/ 301385 w 593"/>
                <a:gd name="T57" fmla="*/ 165457 h 320"/>
                <a:gd name="T58" fmla="*/ 301385 w 593"/>
                <a:gd name="T59" fmla="*/ 165457 h 320"/>
                <a:gd name="T60" fmla="*/ 269190 w 593"/>
                <a:gd name="T61" fmla="*/ 165457 h 320"/>
                <a:gd name="T62" fmla="*/ 187807 w 593"/>
                <a:gd name="T63" fmla="*/ 165457 h 320"/>
                <a:gd name="T64" fmla="*/ 28618 w 593"/>
                <a:gd name="T65" fmla="*/ 160835 h 320"/>
                <a:gd name="T66" fmla="*/ 0 w 593"/>
                <a:gd name="T67" fmla="*/ 160835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49" name="Freeform 53"/>
            <p:cNvSpPr>
              <a:spLocks/>
            </p:cNvSpPr>
            <p:nvPr/>
          </p:nvSpPr>
          <p:spPr bwMode="auto">
            <a:xfrm>
              <a:off x="2011829" y="4924164"/>
              <a:ext cx="519222" cy="279788"/>
            </a:xfrm>
            <a:custGeom>
              <a:avLst/>
              <a:gdLst>
                <a:gd name="T0" fmla="*/ 118767 w 697"/>
                <a:gd name="T1" fmla="*/ 135740 h 360"/>
                <a:gd name="T2" fmla="*/ 123166 w 697"/>
                <a:gd name="T3" fmla="*/ 135740 h 360"/>
                <a:gd name="T4" fmla="*/ 131084 w 697"/>
                <a:gd name="T5" fmla="*/ 143995 h 360"/>
                <a:gd name="T6" fmla="*/ 134603 w 697"/>
                <a:gd name="T7" fmla="*/ 143995 h 360"/>
                <a:gd name="T8" fmla="*/ 143400 w 697"/>
                <a:gd name="T9" fmla="*/ 143995 h 360"/>
                <a:gd name="T10" fmla="*/ 147799 w 697"/>
                <a:gd name="T11" fmla="*/ 140326 h 360"/>
                <a:gd name="T12" fmla="*/ 155717 w 697"/>
                <a:gd name="T13" fmla="*/ 156835 h 360"/>
                <a:gd name="T14" fmla="*/ 163635 w 697"/>
                <a:gd name="T15" fmla="*/ 156835 h 360"/>
                <a:gd name="T16" fmla="*/ 171552 w 697"/>
                <a:gd name="T17" fmla="*/ 160504 h 360"/>
                <a:gd name="T18" fmla="*/ 179470 w 697"/>
                <a:gd name="T19" fmla="*/ 156835 h 360"/>
                <a:gd name="T20" fmla="*/ 182989 w 697"/>
                <a:gd name="T21" fmla="*/ 165090 h 360"/>
                <a:gd name="T22" fmla="*/ 187388 w 697"/>
                <a:gd name="T23" fmla="*/ 160504 h 360"/>
                <a:gd name="T24" fmla="*/ 190907 w 697"/>
                <a:gd name="T25" fmla="*/ 160504 h 360"/>
                <a:gd name="T26" fmla="*/ 195306 w 697"/>
                <a:gd name="T27" fmla="*/ 156835 h 360"/>
                <a:gd name="T28" fmla="*/ 195306 w 697"/>
                <a:gd name="T29" fmla="*/ 165090 h 360"/>
                <a:gd name="T30" fmla="*/ 203224 w 697"/>
                <a:gd name="T31" fmla="*/ 165090 h 360"/>
                <a:gd name="T32" fmla="*/ 203224 w 697"/>
                <a:gd name="T33" fmla="*/ 168758 h 360"/>
                <a:gd name="T34" fmla="*/ 206743 w 697"/>
                <a:gd name="T35" fmla="*/ 173344 h 360"/>
                <a:gd name="T36" fmla="*/ 211141 w 697"/>
                <a:gd name="T37" fmla="*/ 168758 h 360"/>
                <a:gd name="T38" fmla="*/ 214660 w 697"/>
                <a:gd name="T39" fmla="*/ 168758 h 360"/>
                <a:gd name="T40" fmla="*/ 219939 w 697"/>
                <a:gd name="T41" fmla="*/ 173344 h 360"/>
                <a:gd name="T42" fmla="*/ 223458 w 697"/>
                <a:gd name="T43" fmla="*/ 173344 h 360"/>
                <a:gd name="T44" fmla="*/ 227857 w 697"/>
                <a:gd name="T45" fmla="*/ 177930 h 360"/>
                <a:gd name="T46" fmla="*/ 231376 w 697"/>
                <a:gd name="T47" fmla="*/ 168758 h 360"/>
                <a:gd name="T48" fmla="*/ 235775 w 697"/>
                <a:gd name="T49" fmla="*/ 181598 h 360"/>
                <a:gd name="T50" fmla="*/ 235775 w 697"/>
                <a:gd name="T51" fmla="*/ 181598 h 360"/>
                <a:gd name="T52" fmla="*/ 239294 w 697"/>
                <a:gd name="T53" fmla="*/ 177930 h 360"/>
                <a:gd name="T54" fmla="*/ 243692 w 697"/>
                <a:gd name="T55" fmla="*/ 168758 h 360"/>
                <a:gd name="T56" fmla="*/ 251610 w 697"/>
                <a:gd name="T57" fmla="*/ 173344 h 360"/>
                <a:gd name="T58" fmla="*/ 255129 w 697"/>
                <a:gd name="T59" fmla="*/ 173344 h 360"/>
                <a:gd name="T60" fmla="*/ 255129 w 697"/>
                <a:gd name="T61" fmla="*/ 177930 h 360"/>
                <a:gd name="T62" fmla="*/ 270965 w 697"/>
                <a:gd name="T63" fmla="*/ 186184 h 360"/>
                <a:gd name="T64" fmla="*/ 286800 w 697"/>
                <a:gd name="T65" fmla="*/ 173344 h 360"/>
                <a:gd name="T66" fmla="*/ 291199 w 697"/>
                <a:gd name="T67" fmla="*/ 177930 h 360"/>
                <a:gd name="T68" fmla="*/ 294718 w 697"/>
                <a:gd name="T69" fmla="*/ 173344 h 360"/>
                <a:gd name="T70" fmla="*/ 294718 w 697"/>
                <a:gd name="T71" fmla="*/ 168758 h 360"/>
                <a:gd name="T72" fmla="*/ 294718 w 697"/>
                <a:gd name="T73" fmla="*/ 168758 h 360"/>
                <a:gd name="T74" fmla="*/ 302636 w 697"/>
                <a:gd name="T75" fmla="*/ 177930 h 360"/>
                <a:gd name="T76" fmla="*/ 307035 w 697"/>
                <a:gd name="T77" fmla="*/ 177930 h 360"/>
                <a:gd name="T78" fmla="*/ 318472 w 697"/>
                <a:gd name="T79" fmla="*/ 168758 h 360"/>
                <a:gd name="T80" fmla="*/ 318472 w 697"/>
                <a:gd name="T81" fmla="*/ 173344 h 360"/>
                <a:gd name="T82" fmla="*/ 330788 w 697"/>
                <a:gd name="T83" fmla="*/ 181598 h 360"/>
                <a:gd name="T84" fmla="*/ 342225 w 697"/>
                <a:gd name="T85" fmla="*/ 186184 h 360"/>
                <a:gd name="T86" fmla="*/ 346624 w 697"/>
                <a:gd name="T87" fmla="*/ 95385 h 360"/>
                <a:gd name="T88" fmla="*/ 338706 w 697"/>
                <a:gd name="T89" fmla="*/ 36687 h 360"/>
                <a:gd name="T90" fmla="*/ 334307 w 697"/>
                <a:gd name="T91" fmla="*/ 8254 h 360"/>
                <a:gd name="T92" fmla="*/ 223458 w 697"/>
                <a:gd name="T93" fmla="*/ 8254 h 360"/>
                <a:gd name="T94" fmla="*/ 39589 w 697"/>
                <a:gd name="T95" fmla="*/ 3669 h 360"/>
                <a:gd name="T96" fmla="*/ 4399 w 697"/>
                <a:gd name="T97" fmla="*/ 0 h 360"/>
                <a:gd name="T98" fmla="*/ 0 w 697"/>
                <a:gd name="T99" fmla="*/ 24763 h 360"/>
                <a:gd name="T100" fmla="*/ 123166 w 697"/>
                <a:gd name="T101" fmla="*/ 33018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0" name="Freeform 54"/>
            <p:cNvSpPr>
              <a:spLocks/>
            </p:cNvSpPr>
            <p:nvPr/>
          </p:nvSpPr>
          <p:spPr bwMode="auto">
            <a:xfrm>
              <a:off x="1762980" y="4961828"/>
              <a:ext cx="829948" cy="856850"/>
            </a:xfrm>
            <a:custGeom>
              <a:avLst/>
              <a:gdLst>
                <a:gd name="T0" fmla="*/ 168214 w 1113"/>
                <a:gd name="T1" fmla="*/ 0 h 1104"/>
                <a:gd name="T2" fmla="*/ 292393 w 1113"/>
                <a:gd name="T3" fmla="*/ 111742 h 1104"/>
                <a:gd name="T4" fmla="*/ 316172 w 1113"/>
                <a:gd name="T5" fmla="*/ 115406 h 1104"/>
                <a:gd name="T6" fmla="*/ 340832 w 1113"/>
                <a:gd name="T7" fmla="*/ 136472 h 1104"/>
                <a:gd name="T8" fmla="*/ 356684 w 1113"/>
                <a:gd name="T9" fmla="*/ 136472 h 1104"/>
                <a:gd name="T10" fmla="*/ 372537 w 1113"/>
                <a:gd name="T11" fmla="*/ 140135 h 1104"/>
                <a:gd name="T12" fmla="*/ 380463 w 1113"/>
                <a:gd name="T13" fmla="*/ 144715 h 1104"/>
                <a:gd name="T14" fmla="*/ 397196 w 1113"/>
                <a:gd name="T15" fmla="*/ 152958 h 1104"/>
                <a:gd name="T16" fmla="*/ 408646 w 1113"/>
                <a:gd name="T17" fmla="*/ 152958 h 1104"/>
                <a:gd name="T18" fmla="*/ 424498 w 1113"/>
                <a:gd name="T19" fmla="*/ 148379 h 1104"/>
                <a:gd name="T20" fmla="*/ 457084 w 1113"/>
                <a:gd name="T21" fmla="*/ 152958 h 1104"/>
                <a:gd name="T22" fmla="*/ 465011 w 1113"/>
                <a:gd name="T23" fmla="*/ 144715 h 1104"/>
                <a:gd name="T24" fmla="*/ 488789 w 1113"/>
                <a:gd name="T25" fmla="*/ 148379 h 1104"/>
                <a:gd name="T26" fmla="*/ 516972 w 1113"/>
                <a:gd name="T27" fmla="*/ 164865 h 1104"/>
                <a:gd name="T28" fmla="*/ 537228 w 1113"/>
                <a:gd name="T29" fmla="*/ 243634 h 1104"/>
                <a:gd name="T30" fmla="*/ 553081 w 1113"/>
                <a:gd name="T31" fmla="*/ 285766 h 1104"/>
                <a:gd name="T32" fmla="*/ 553081 w 1113"/>
                <a:gd name="T33" fmla="*/ 326983 h 1104"/>
                <a:gd name="T34" fmla="*/ 548677 w 1113"/>
                <a:gd name="T35" fmla="*/ 351712 h 1104"/>
                <a:gd name="T36" fmla="*/ 545154 w 1113"/>
                <a:gd name="T37" fmla="*/ 368199 h 1104"/>
                <a:gd name="T38" fmla="*/ 509046 w 1113"/>
                <a:gd name="T39" fmla="*/ 380106 h 1104"/>
                <a:gd name="T40" fmla="*/ 513449 w 1113"/>
                <a:gd name="T41" fmla="*/ 376442 h 1104"/>
                <a:gd name="T42" fmla="*/ 509046 w 1113"/>
                <a:gd name="T43" fmla="*/ 368199 h 1104"/>
                <a:gd name="T44" fmla="*/ 501119 w 1113"/>
                <a:gd name="T45" fmla="*/ 371863 h 1104"/>
                <a:gd name="T46" fmla="*/ 497596 w 1113"/>
                <a:gd name="T47" fmla="*/ 371863 h 1104"/>
                <a:gd name="T48" fmla="*/ 493193 w 1113"/>
                <a:gd name="T49" fmla="*/ 396592 h 1104"/>
                <a:gd name="T50" fmla="*/ 484386 w 1113"/>
                <a:gd name="T51" fmla="*/ 409415 h 1104"/>
                <a:gd name="T52" fmla="*/ 441232 w 1113"/>
                <a:gd name="T53" fmla="*/ 434145 h 1104"/>
                <a:gd name="T54" fmla="*/ 444754 w 1113"/>
                <a:gd name="T55" fmla="*/ 425902 h 1104"/>
                <a:gd name="T56" fmla="*/ 436828 w 1113"/>
                <a:gd name="T57" fmla="*/ 425902 h 1104"/>
                <a:gd name="T58" fmla="*/ 432425 w 1113"/>
                <a:gd name="T59" fmla="*/ 425902 h 1104"/>
                <a:gd name="T60" fmla="*/ 436828 w 1113"/>
                <a:gd name="T61" fmla="*/ 434145 h 1104"/>
                <a:gd name="T62" fmla="*/ 420975 w 1113"/>
                <a:gd name="T63" fmla="*/ 434145 h 1104"/>
                <a:gd name="T64" fmla="*/ 420975 w 1113"/>
                <a:gd name="T65" fmla="*/ 437809 h 1104"/>
                <a:gd name="T66" fmla="*/ 413049 w 1113"/>
                <a:gd name="T67" fmla="*/ 450631 h 1104"/>
                <a:gd name="T68" fmla="*/ 400719 w 1113"/>
                <a:gd name="T69" fmla="*/ 454295 h 1104"/>
                <a:gd name="T70" fmla="*/ 408646 w 1113"/>
                <a:gd name="T71" fmla="*/ 454295 h 1104"/>
                <a:gd name="T72" fmla="*/ 400719 w 1113"/>
                <a:gd name="T73" fmla="*/ 467118 h 1104"/>
                <a:gd name="T74" fmla="*/ 392793 w 1113"/>
                <a:gd name="T75" fmla="*/ 470782 h 1104"/>
                <a:gd name="T76" fmla="*/ 389270 w 1113"/>
                <a:gd name="T77" fmla="*/ 491848 h 1104"/>
                <a:gd name="T78" fmla="*/ 380463 w 1113"/>
                <a:gd name="T79" fmla="*/ 495511 h 1104"/>
                <a:gd name="T80" fmla="*/ 380463 w 1113"/>
                <a:gd name="T81" fmla="*/ 500091 h 1104"/>
                <a:gd name="T82" fmla="*/ 383986 w 1113"/>
                <a:gd name="T83" fmla="*/ 520241 h 1104"/>
                <a:gd name="T84" fmla="*/ 397196 w 1113"/>
                <a:gd name="T85" fmla="*/ 561457 h 1104"/>
                <a:gd name="T86" fmla="*/ 364611 w 1113"/>
                <a:gd name="T87" fmla="*/ 557794 h 1104"/>
                <a:gd name="T88" fmla="*/ 332905 w 1113"/>
                <a:gd name="T89" fmla="*/ 549551 h 1104"/>
                <a:gd name="T90" fmla="*/ 311768 w 1113"/>
                <a:gd name="T91" fmla="*/ 533064 h 1104"/>
                <a:gd name="T92" fmla="*/ 300319 w 1113"/>
                <a:gd name="T93" fmla="*/ 500091 h 1104"/>
                <a:gd name="T94" fmla="*/ 287989 w 1113"/>
                <a:gd name="T95" fmla="*/ 475361 h 1104"/>
                <a:gd name="T96" fmla="*/ 243954 w 1113"/>
                <a:gd name="T97" fmla="*/ 396592 h 1104"/>
                <a:gd name="T98" fmla="*/ 179663 w 1113"/>
                <a:gd name="T99" fmla="*/ 351712 h 1104"/>
                <a:gd name="T100" fmla="*/ 163811 w 1113"/>
                <a:gd name="T101" fmla="*/ 355376 h 1104"/>
                <a:gd name="T102" fmla="*/ 140032 w 1113"/>
                <a:gd name="T103" fmla="*/ 392929 h 1104"/>
                <a:gd name="T104" fmla="*/ 103923 w 1113"/>
                <a:gd name="T105" fmla="*/ 376442 h 1104"/>
                <a:gd name="T106" fmla="*/ 76621 w 1113"/>
                <a:gd name="T107" fmla="*/ 330646 h 1104"/>
                <a:gd name="T108" fmla="*/ 47558 w 1113"/>
                <a:gd name="T109" fmla="*/ 289430 h 1104"/>
                <a:gd name="T110" fmla="*/ 15853 w 1113"/>
                <a:gd name="T111" fmla="*/ 255541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1" name="Freeform 55"/>
            <p:cNvSpPr>
              <a:spLocks/>
            </p:cNvSpPr>
            <p:nvPr/>
          </p:nvSpPr>
          <p:spPr bwMode="auto">
            <a:xfrm>
              <a:off x="2370980" y="3955667"/>
              <a:ext cx="391434" cy="462726"/>
            </a:xfrm>
            <a:custGeom>
              <a:avLst/>
              <a:gdLst>
                <a:gd name="T0" fmla="*/ 208629 w 528"/>
                <a:gd name="T1" fmla="*/ 284669 h 592"/>
                <a:gd name="T2" fmla="*/ 184961 w 528"/>
                <a:gd name="T3" fmla="*/ 259795 h 592"/>
                <a:gd name="T4" fmla="*/ 173565 w 528"/>
                <a:gd name="T5" fmla="*/ 255189 h 592"/>
                <a:gd name="T6" fmla="*/ 170059 w 528"/>
                <a:gd name="T7" fmla="*/ 251504 h 592"/>
                <a:gd name="T8" fmla="*/ 165676 w 528"/>
                <a:gd name="T9" fmla="*/ 251504 h 592"/>
                <a:gd name="T10" fmla="*/ 153404 w 528"/>
                <a:gd name="T11" fmla="*/ 243212 h 592"/>
                <a:gd name="T12" fmla="*/ 157787 w 528"/>
                <a:gd name="T13" fmla="*/ 229393 h 592"/>
                <a:gd name="T14" fmla="*/ 153404 w 528"/>
                <a:gd name="T15" fmla="*/ 217417 h 592"/>
                <a:gd name="T16" fmla="*/ 157787 w 528"/>
                <a:gd name="T17" fmla="*/ 204519 h 592"/>
                <a:gd name="T18" fmla="*/ 149897 w 528"/>
                <a:gd name="T19" fmla="*/ 200834 h 592"/>
                <a:gd name="T20" fmla="*/ 149897 w 528"/>
                <a:gd name="T21" fmla="*/ 192543 h 592"/>
                <a:gd name="T22" fmla="*/ 165676 w 528"/>
                <a:gd name="T23" fmla="*/ 175960 h 592"/>
                <a:gd name="T24" fmla="*/ 170059 w 528"/>
                <a:gd name="T25" fmla="*/ 141874 h 592"/>
                <a:gd name="T26" fmla="*/ 184961 w 528"/>
                <a:gd name="T27" fmla="*/ 125291 h 592"/>
                <a:gd name="T28" fmla="*/ 224408 w 528"/>
                <a:gd name="T29" fmla="*/ 80149 h 592"/>
                <a:gd name="T30" fmla="*/ 255965 w 528"/>
                <a:gd name="T31" fmla="*/ 62646 h 592"/>
                <a:gd name="T32" fmla="*/ 255965 w 528"/>
                <a:gd name="T33" fmla="*/ 62646 h 592"/>
                <a:gd name="T34" fmla="*/ 240186 w 528"/>
                <a:gd name="T35" fmla="*/ 62646 h 592"/>
                <a:gd name="T36" fmla="*/ 213012 w 528"/>
                <a:gd name="T37" fmla="*/ 62646 h 592"/>
                <a:gd name="T38" fmla="*/ 208629 w 528"/>
                <a:gd name="T39" fmla="*/ 54354 h 592"/>
                <a:gd name="T40" fmla="*/ 181455 w 528"/>
                <a:gd name="T41" fmla="*/ 62646 h 592"/>
                <a:gd name="T42" fmla="*/ 173565 w 528"/>
                <a:gd name="T43" fmla="*/ 58039 h 592"/>
                <a:gd name="T44" fmla="*/ 161293 w 528"/>
                <a:gd name="T45" fmla="*/ 58039 h 592"/>
                <a:gd name="T46" fmla="*/ 153404 w 528"/>
                <a:gd name="T47" fmla="*/ 46063 h 592"/>
                <a:gd name="T48" fmla="*/ 153404 w 528"/>
                <a:gd name="T49" fmla="*/ 41457 h 592"/>
                <a:gd name="T50" fmla="*/ 142008 w 528"/>
                <a:gd name="T51" fmla="*/ 41457 h 592"/>
                <a:gd name="T52" fmla="*/ 121846 w 528"/>
                <a:gd name="T53" fmla="*/ 46063 h 592"/>
                <a:gd name="T54" fmla="*/ 113957 w 528"/>
                <a:gd name="T55" fmla="*/ 46063 h 592"/>
                <a:gd name="T56" fmla="*/ 98178 w 528"/>
                <a:gd name="T57" fmla="*/ 37772 h 592"/>
                <a:gd name="T58" fmla="*/ 98178 w 528"/>
                <a:gd name="T59" fmla="*/ 33165 h 592"/>
                <a:gd name="T60" fmla="*/ 82400 w 528"/>
                <a:gd name="T61" fmla="*/ 33165 h 592"/>
                <a:gd name="T62" fmla="*/ 82400 w 528"/>
                <a:gd name="T63" fmla="*/ 12898 h 592"/>
                <a:gd name="T64" fmla="*/ 66621 w 528"/>
                <a:gd name="T65" fmla="*/ 0 h 592"/>
                <a:gd name="T66" fmla="*/ 66621 w 528"/>
                <a:gd name="T67" fmla="*/ 16583 h 592"/>
                <a:gd name="T68" fmla="*/ 0 w 528"/>
                <a:gd name="T69" fmla="*/ 21189 h 592"/>
                <a:gd name="T70" fmla="*/ 3506 w 528"/>
                <a:gd name="T71" fmla="*/ 37772 h 592"/>
                <a:gd name="T72" fmla="*/ 3506 w 528"/>
                <a:gd name="T73" fmla="*/ 80149 h 592"/>
                <a:gd name="T74" fmla="*/ 11396 w 528"/>
                <a:gd name="T75" fmla="*/ 88441 h 592"/>
                <a:gd name="T76" fmla="*/ 11396 w 528"/>
                <a:gd name="T77" fmla="*/ 121606 h 592"/>
                <a:gd name="T78" fmla="*/ 15779 w 528"/>
                <a:gd name="T79" fmla="*/ 133582 h 592"/>
                <a:gd name="T80" fmla="*/ 15779 w 528"/>
                <a:gd name="T81" fmla="*/ 154771 h 592"/>
                <a:gd name="T82" fmla="*/ 23668 w 528"/>
                <a:gd name="T83" fmla="*/ 167669 h 592"/>
                <a:gd name="T84" fmla="*/ 23668 w 528"/>
                <a:gd name="T85" fmla="*/ 184252 h 592"/>
                <a:gd name="T86" fmla="*/ 15779 w 528"/>
                <a:gd name="T87" fmla="*/ 192543 h 592"/>
                <a:gd name="T88" fmla="*/ 19285 w 528"/>
                <a:gd name="T89" fmla="*/ 209126 h 592"/>
                <a:gd name="T90" fmla="*/ 27174 w 528"/>
                <a:gd name="T91" fmla="*/ 212811 h 592"/>
                <a:gd name="T92" fmla="*/ 27174 w 528"/>
                <a:gd name="T93" fmla="*/ 304937 h 592"/>
                <a:gd name="T94" fmla="*/ 27174 w 528"/>
                <a:gd name="T95" fmla="*/ 309543 h 592"/>
                <a:gd name="T96" fmla="*/ 213012 w 528"/>
                <a:gd name="T97" fmla="*/ 304937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2" name="Freeform 56"/>
            <p:cNvSpPr>
              <a:spLocks/>
            </p:cNvSpPr>
            <p:nvPr/>
          </p:nvSpPr>
          <p:spPr bwMode="auto">
            <a:xfrm>
              <a:off x="2399228" y="4410323"/>
              <a:ext cx="359151" cy="250195"/>
            </a:xfrm>
            <a:custGeom>
              <a:avLst/>
              <a:gdLst>
                <a:gd name="T0" fmla="*/ 28203 w 480"/>
                <a:gd name="T1" fmla="*/ 143716 h 320"/>
                <a:gd name="T2" fmla="*/ 28203 w 480"/>
                <a:gd name="T3" fmla="*/ 135425 h 320"/>
                <a:gd name="T4" fmla="*/ 28203 w 480"/>
                <a:gd name="T5" fmla="*/ 130818 h 320"/>
                <a:gd name="T6" fmla="*/ 23796 w 480"/>
                <a:gd name="T7" fmla="*/ 117921 h 320"/>
                <a:gd name="T8" fmla="*/ 20271 w 480"/>
                <a:gd name="T9" fmla="*/ 113315 h 320"/>
                <a:gd name="T10" fmla="*/ 20271 w 480"/>
                <a:gd name="T11" fmla="*/ 88441 h 320"/>
                <a:gd name="T12" fmla="*/ 7932 w 480"/>
                <a:gd name="T13" fmla="*/ 80149 h 320"/>
                <a:gd name="T14" fmla="*/ 7932 w 480"/>
                <a:gd name="T15" fmla="*/ 75543 h 320"/>
                <a:gd name="T16" fmla="*/ 7932 w 480"/>
                <a:gd name="T17" fmla="*/ 67252 h 320"/>
                <a:gd name="T18" fmla="*/ 7932 w 480"/>
                <a:gd name="T19" fmla="*/ 63567 h 320"/>
                <a:gd name="T20" fmla="*/ 0 w 480"/>
                <a:gd name="T21" fmla="*/ 46984 h 320"/>
                <a:gd name="T22" fmla="*/ 0 w 480"/>
                <a:gd name="T23" fmla="*/ 42378 h 320"/>
                <a:gd name="T24" fmla="*/ 7932 w 480"/>
                <a:gd name="T25" fmla="*/ 21189 h 320"/>
                <a:gd name="T26" fmla="*/ 0 w 480"/>
                <a:gd name="T27" fmla="*/ 21189 h 320"/>
                <a:gd name="T28" fmla="*/ 4407 w 480"/>
                <a:gd name="T29" fmla="*/ 16583 h 320"/>
                <a:gd name="T30" fmla="*/ 4407 w 480"/>
                <a:gd name="T31" fmla="*/ 12898 h 320"/>
                <a:gd name="T32" fmla="*/ 0 w 480"/>
                <a:gd name="T33" fmla="*/ 4606 h 320"/>
                <a:gd name="T34" fmla="*/ 7932 w 480"/>
                <a:gd name="T35" fmla="*/ 4606 h 320"/>
                <a:gd name="T36" fmla="*/ 179793 w 480"/>
                <a:gd name="T37" fmla="*/ 4606 h 320"/>
                <a:gd name="T38" fmla="*/ 195657 w 480"/>
                <a:gd name="T39" fmla="*/ 0 h 320"/>
                <a:gd name="T40" fmla="*/ 199183 w 480"/>
                <a:gd name="T41" fmla="*/ 8291 h 320"/>
                <a:gd name="T42" fmla="*/ 199183 w 480"/>
                <a:gd name="T43" fmla="*/ 16583 h 320"/>
                <a:gd name="T44" fmla="*/ 199183 w 480"/>
                <a:gd name="T45" fmla="*/ 29480 h 320"/>
                <a:gd name="T46" fmla="*/ 203589 w 480"/>
                <a:gd name="T47" fmla="*/ 42378 h 320"/>
                <a:gd name="T48" fmla="*/ 203589 w 480"/>
                <a:gd name="T49" fmla="*/ 42378 h 320"/>
                <a:gd name="T50" fmla="*/ 215047 w 480"/>
                <a:gd name="T51" fmla="*/ 46984 h 320"/>
                <a:gd name="T52" fmla="*/ 219454 w 480"/>
                <a:gd name="T53" fmla="*/ 55275 h 320"/>
                <a:gd name="T54" fmla="*/ 227386 w 480"/>
                <a:gd name="T55" fmla="*/ 63567 h 320"/>
                <a:gd name="T56" fmla="*/ 227386 w 480"/>
                <a:gd name="T57" fmla="*/ 67252 h 320"/>
                <a:gd name="T58" fmla="*/ 230911 w 480"/>
                <a:gd name="T59" fmla="*/ 67252 h 320"/>
                <a:gd name="T60" fmla="*/ 239724 w 480"/>
                <a:gd name="T61" fmla="*/ 71858 h 320"/>
                <a:gd name="T62" fmla="*/ 239724 w 480"/>
                <a:gd name="T63" fmla="*/ 84756 h 320"/>
                <a:gd name="T64" fmla="*/ 235318 w 480"/>
                <a:gd name="T65" fmla="*/ 93047 h 320"/>
                <a:gd name="T66" fmla="*/ 230911 w 480"/>
                <a:gd name="T67" fmla="*/ 96732 h 320"/>
                <a:gd name="T68" fmla="*/ 230911 w 480"/>
                <a:gd name="T69" fmla="*/ 105023 h 320"/>
                <a:gd name="T70" fmla="*/ 222979 w 480"/>
                <a:gd name="T71" fmla="*/ 109629 h 320"/>
                <a:gd name="T72" fmla="*/ 207115 w 480"/>
                <a:gd name="T73" fmla="*/ 113315 h 320"/>
                <a:gd name="T74" fmla="*/ 207115 w 480"/>
                <a:gd name="T75" fmla="*/ 126212 h 320"/>
                <a:gd name="T76" fmla="*/ 211522 w 480"/>
                <a:gd name="T77" fmla="*/ 139110 h 320"/>
                <a:gd name="T78" fmla="*/ 207115 w 480"/>
                <a:gd name="T79" fmla="*/ 147401 h 320"/>
                <a:gd name="T80" fmla="*/ 203589 w 480"/>
                <a:gd name="T81" fmla="*/ 155692 h 320"/>
                <a:gd name="T82" fmla="*/ 195657 w 480"/>
                <a:gd name="T83" fmla="*/ 163984 h 320"/>
                <a:gd name="T84" fmla="*/ 199183 w 480"/>
                <a:gd name="T85" fmla="*/ 163984 h 320"/>
                <a:gd name="T86" fmla="*/ 195657 w 480"/>
                <a:gd name="T87" fmla="*/ 168590 h 320"/>
                <a:gd name="T88" fmla="*/ 195657 w 480"/>
                <a:gd name="T89" fmla="*/ 168590 h 320"/>
                <a:gd name="T90" fmla="*/ 183319 w 480"/>
                <a:gd name="T91" fmla="*/ 155692 h 320"/>
                <a:gd name="T92" fmla="*/ 28203 w 480"/>
                <a:gd name="T93" fmla="*/ 160299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3" name="Freeform 57"/>
            <p:cNvSpPr>
              <a:spLocks/>
            </p:cNvSpPr>
            <p:nvPr/>
          </p:nvSpPr>
          <p:spPr bwMode="auto">
            <a:xfrm>
              <a:off x="2447653" y="4643030"/>
              <a:ext cx="398160" cy="360496"/>
            </a:xfrm>
            <a:custGeom>
              <a:avLst/>
              <a:gdLst>
                <a:gd name="T0" fmla="*/ 43863 w 536"/>
                <a:gd name="T1" fmla="*/ 196470 h 464"/>
                <a:gd name="T2" fmla="*/ 43863 w 536"/>
                <a:gd name="T3" fmla="*/ 83545 h 464"/>
                <a:gd name="T4" fmla="*/ 35967 w 536"/>
                <a:gd name="T5" fmla="*/ 83545 h 464"/>
                <a:gd name="T6" fmla="*/ 31581 w 536"/>
                <a:gd name="T7" fmla="*/ 75283 h 464"/>
                <a:gd name="T8" fmla="*/ 31581 w 536"/>
                <a:gd name="T9" fmla="*/ 67020 h 464"/>
                <a:gd name="T10" fmla="*/ 23686 w 536"/>
                <a:gd name="T11" fmla="*/ 63348 h 464"/>
                <a:gd name="T12" fmla="*/ 23686 w 536"/>
                <a:gd name="T13" fmla="*/ 57839 h 464"/>
                <a:gd name="T14" fmla="*/ 31581 w 536"/>
                <a:gd name="T15" fmla="*/ 49576 h 464"/>
                <a:gd name="T16" fmla="*/ 28072 w 536"/>
                <a:gd name="T17" fmla="*/ 45904 h 464"/>
                <a:gd name="T18" fmla="*/ 23686 w 536"/>
                <a:gd name="T19" fmla="*/ 45904 h 464"/>
                <a:gd name="T20" fmla="*/ 20177 w 536"/>
                <a:gd name="T21" fmla="*/ 41314 h 464"/>
                <a:gd name="T22" fmla="*/ 15791 w 536"/>
                <a:gd name="T23" fmla="*/ 37641 h 464"/>
                <a:gd name="T24" fmla="*/ 7895 w 536"/>
                <a:gd name="T25" fmla="*/ 24788 h 464"/>
                <a:gd name="T26" fmla="*/ 4386 w 536"/>
                <a:gd name="T27" fmla="*/ 21116 h 464"/>
                <a:gd name="T28" fmla="*/ 0 w 536"/>
                <a:gd name="T29" fmla="*/ 4590 h 464"/>
                <a:gd name="T30" fmla="*/ 150888 w 536"/>
                <a:gd name="T31" fmla="*/ 0 h 464"/>
                <a:gd name="T32" fmla="*/ 155274 w 536"/>
                <a:gd name="T33" fmla="*/ 4590 h 464"/>
                <a:gd name="T34" fmla="*/ 163170 w 536"/>
                <a:gd name="T35" fmla="*/ 12853 h 464"/>
                <a:gd name="T36" fmla="*/ 163170 w 536"/>
                <a:gd name="T37" fmla="*/ 16525 h 464"/>
                <a:gd name="T38" fmla="*/ 158783 w 536"/>
                <a:gd name="T39" fmla="*/ 33051 h 464"/>
                <a:gd name="T40" fmla="*/ 186855 w 536"/>
                <a:gd name="T41" fmla="*/ 67020 h 464"/>
                <a:gd name="T42" fmla="*/ 194751 w 536"/>
                <a:gd name="T43" fmla="*/ 91808 h 464"/>
                <a:gd name="T44" fmla="*/ 202646 w 536"/>
                <a:gd name="T45" fmla="*/ 83545 h 464"/>
                <a:gd name="T46" fmla="*/ 218437 w 536"/>
                <a:gd name="T47" fmla="*/ 91808 h 464"/>
                <a:gd name="T48" fmla="*/ 214050 w 536"/>
                <a:gd name="T49" fmla="*/ 104661 h 464"/>
                <a:gd name="T50" fmla="*/ 210541 w 536"/>
                <a:gd name="T51" fmla="*/ 116596 h 464"/>
                <a:gd name="T52" fmla="*/ 210541 w 536"/>
                <a:gd name="T53" fmla="*/ 125777 h 464"/>
                <a:gd name="T54" fmla="*/ 226332 w 536"/>
                <a:gd name="T55" fmla="*/ 137712 h 464"/>
                <a:gd name="T56" fmla="*/ 226332 w 536"/>
                <a:gd name="T57" fmla="*/ 137712 h 464"/>
                <a:gd name="T58" fmla="*/ 226332 w 536"/>
                <a:gd name="T59" fmla="*/ 142303 h 464"/>
                <a:gd name="T60" fmla="*/ 234227 w 536"/>
                <a:gd name="T61" fmla="*/ 142303 h 464"/>
                <a:gd name="T62" fmla="*/ 237736 w 536"/>
                <a:gd name="T63" fmla="*/ 145975 h 464"/>
                <a:gd name="T64" fmla="*/ 245632 w 536"/>
                <a:gd name="T65" fmla="*/ 150565 h 464"/>
                <a:gd name="T66" fmla="*/ 245632 w 536"/>
                <a:gd name="T67" fmla="*/ 158828 h 464"/>
                <a:gd name="T68" fmla="*/ 250018 w 536"/>
                <a:gd name="T69" fmla="*/ 167091 h 464"/>
                <a:gd name="T70" fmla="*/ 245632 w 536"/>
                <a:gd name="T71" fmla="*/ 175354 h 464"/>
                <a:gd name="T72" fmla="*/ 250018 w 536"/>
                <a:gd name="T73" fmla="*/ 179026 h 464"/>
                <a:gd name="T74" fmla="*/ 253527 w 536"/>
                <a:gd name="T75" fmla="*/ 184534 h 464"/>
                <a:gd name="T76" fmla="*/ 253527 w 536"/>
                <a:gd name="T77" fmla="*/ 188207 h 464"/>
                <a:gd name="T78" fmla="*/ 253527 w 536"/>
                <a:gd name="T79" fmla="*/ 184534 h 464"/>
                <a:gd name="T80" fmla="*/ 253527 w 536"/>
                <a:gd name="T81" fmla="*/ 179026 h 464"/>
                <a:gd name="T82" fmla="*/ 257913 w 536"/>
                <a:gd name="T83" fmla="*/ 184534 h 464"/>
                <a:gd name="T84" fmla="*/ 261422 w 536"/>
                <a:gd name="T85" fmla="*/ 188207 h 464"/>
                <a:gd name="T86" fmla="*/ 265808 w 536"/>
                <a:gd name="T87" fmla="*/ 192797 h 464"/>
                <a:gd name="T88" fmla="*/ 261422 w 536"/>
                <a:gd name="T89" fmla="*/ 192797 h 464"/>
                <a:gd name="T90" fmla="*/ 261422 w 536"/>
                <a:gd name="T91" fmla="*/ 209323 h 464"/>
                <a:gd name="T92" fmla="*/ 257913 w 536"/>
                <a:gd name="T93" fmla="*/ 209323 h 464"/>
                <a:gd name="T94" fmla="*/ 250018 w 536"/>
                <a:gd name="T95" fmla="*/ 212995 h 464"/>
                <a:gd name="T96" fmla="*/ 245632 w 536"/>
                <a:gd name="T97" fmla="*/ 225848 h 464"/>
                <a:gd name="T98" fmla="*/ 245632 w 536"/>
                <a:gd name="T99" fmla="*/ 229520 h 464"/>
                <a:gd name="T100" fmla="*/ 242123 w 536"/>
                <a:gd name="T101" fmla="*/ 229520 h 464"/>
                <a:gd name="T102" fmla="*/ 245632 w 536"/>
                <a:gd name="T103" fmla="*/ 234111 h 464"/>
                <a:gd name="T104" fmla="*/ 245632 w 536"/>
                <a:gd name="T105" fmla="*/ 234111 h 464"/>
                <a:gd name="T106" fmla="*/ 242123 w 536"/>
                <a:gd name="T107" fmla="*/ 242374 h 464"/>
                <a:gd name="T108" fmla="*/ 218437 w 536"/>
                <a:gd name="T109" fmla="*/ 242374 h 464"/>
                <a:gd name="T110" fmla="*/ 218437 w 536"/>
                <a:gd name="T111" fmla="*/ 242374 h 464"/>
                <a:gd name="T112" fmla="*/ 226332 w 536"/>
                <a:gd name="T113" fmla="*/ 225848 h 464"/>
                <a:gd name="T114" fmla="*/ 221946 w 536"/>
                <a:gd name="T115" fmla="*/ 217585 h 464"/>
                <a:gd name="T116" fmla="*/ 218437 w 536"/>
                <a:gd name="T117" fmla="*/ 217585 h 464"/>
                <a:gd name="T118" fmla="*/ 47372 w 536"/>
                <a:gd name="T119" fmla="*/ 225848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4" name="Freeform 58"/>
            <p:cNvSpPr>
              <a:spLocks/>
            </p:cNvSpPr>
            <p:nvPr/>
          </p:nvSpPr>
          <p:spPr bwMode="auto">
            <a:xfrm>
              <a:off x="2520290" y="4967208"/>
              <a:ext cx="298620" cy="283823"/>
            </a:xfrm>
            <a:custGeom>
              <a:avLst/>
              <a:gdLst>
                <a:gd name="T0" fmla="*/ 147961 w 400"/>
                <a:gd name="T1" fmla="*/ 174574 h 368"/>
                <a:gd name="T2" fmla="*/ 147961 w 400"/>
                <a:gd name="T3" fmla="*/ 170937 h 368"/>
                <a:gd name="T4" fmla="*/ 147961 w 400"/>
                <a:gd name="T5" fmla="*/ 170937 h 368"/>
                <a:gd name="T6" fmla="*/ 143557 w 400"/>
                <a:gd name="T7" fmla="*/ 158208 h 368"/>
                <a:gd name="T8" fmla="*/ 140034 w 400"/>
                <a:gd name="T9" fmla="*/ 154571 h 368"/>
                <a:gd name="T10" fmla="*/ 143557 w 400"/>
                <a:gd name="T11" fmla="*/ 150025 h 368"/>
                <a:gd name="T12" fmla="*/ 143557 w 400"/>
                <a:gd name="T13" fmla="*/ 146388 h 368"/>
                <a:gd name="T14" fmla="*/ 147961 w 400"/>
                <a:gd name="T15" fmla="*/ 146388 h 368"/>
                <a:gd name="T16" fmla="*/ 143557 w 400"/>
                <a:gd name="T17" fmla="*/ 141842 h 368"/>
                <a:gd name="T18" fmla="*/ 147961 w 400"/>
                <a:gd name="T19" fmla="*/ 141842 h 368"/>
                <a:gd name="T20" fmla="*/ 147961 w 400"/>
                <a:gd name="T21" fmla="*/ 138205 h 368"/>
                <a:gd name="T22" fmla="*/ 147961 w 400"/>
                <a:gd name="T23" fmla="*/ 130022 h 368"/>
                <a:gd name="T24" fmla="*/ 151484 w 400"/>
                <a:gd name="T25" fmla="*/ 125475 h 368"/>
                <a:gd name="T26" fmla="*/ 151484 w 400"/>
                <a:gd name="T27" fmla="*/ 125475 h 368"/>
                <a:gd name="T28" fmla="*/ 155887 w 400"/>
                <a:gd name="T29" fmla="*/ 121838 h 368"/>
                <a:gd name="T30" fmla="*/ 155887 w 400"/>
                <a:gd name="T31" fmla="*/ 117292 h 368"/>
                <a:gd name="T32" fmla="*/ 163814 w 400"/>
                <a:gd name="T33" fmla="*/ 109109 h 368"/>
                <a:gd name="T34" fmla="*/ 163814 w 400"/>
                <a:gd name="T35" fmla="*/ 109109 h 368"/>
                <a:gd name="T36" fmla="*/ 167337 w 400"/>
                <a:gd name="T37" fmla="*/ 105472 h 368"/>
                <a:gd name="T38" fmla="*/ 167337 w 400"/>
                <a:gd name="T39" fmla="*/ 93652 h 368"/>
                <a:gd name="T40" fmla="*/ 171740 w 400"/>
                <a:gd name="T41" fmla="*/ 90015 h 368"/>
                <a:gd name="T42" fmla="*/ 175263 w 400"/>
                <a:gd name="T43" fmla="*/ 85469 h 368"/>
                <a:gd name="T44" fmla="*/ 179667 w 400"/>
                <a:gd name="T45" fmla="*/ 77286 h 368"/>
                <a:gd name="T46" fmla="*/ 175263 w 400"/>
                <a:gd name="T47" fmla="*/ 77286 h 368"/>
                <a:gd name="T48" fmla="*/ 179667 w 400"/>
                <a:gd name="T49" fmla="*/ 73649 h 368"/>
                <a:gd name="T50" fmla="*/ 183190 w 400"/>
                <a:gd name="T51" fmla="*/ 69102 h 368"/>
                <a:gd name="T52" fmla="*/ 183190 w 400"/>
                <a:gd name="T53" fmla="*/ 60919 h 368"/>
                <a:gd name="T54" fmla="*/ 183190 w 400"/>
                <a:gd name="T55" fmla="*/ 57282 h 368"/>
                <a:gd name="T56" fmla="*/ 191116 w 400"/>
                <a:gd name="T57" fmla="*/ 44553 h 368"/>
                <a:gd name="T58" fmla="*/ 187593 w 400"/>
                <a:gd name="T59" fmla="*/ 40916 h 368"/>
                <a:gd name="T60" fmla="*/ 191116 w 400"/>
                <a:gd name="T61" fmla="*/ 40916 h 368"/>
                <a:gd name="T62" fmla="*/ 199923 w 400"/>
                <a:gd name="T63" fmla="*/ 32733 h 368"/>
                <a:gd name="T64" fmla="*/ 195520 w 400"/>
                <a:gd name="T65" fmla="*/ 24550 h 368"/>
                <a:gd name="T66" fmla="*/ 171740 w 400"/>
                <a:gd name="T67" fmla="*/ 24550 h 368"/>
                <a:gd name="T68" fmla="*/ 171740 w 400"/>
                <a:gd name="T69" fmla="*/ 24550 h 368"/>
                <a:gd name="T70" fmla="*/ 179667 w 400"/>
                <a:gd name="T71" fmla="*/ 8183 h 368"/>
                <a:gd name="T72" fmla="*/ 175263 w 400"/>
                <a:gd name="T73" fmla="*/ 0 h 368"/>
                <a:gd name="T74" fmla="*/ 171740 w 400"/>
                <a:gd name="T75" fmla="*/ 0 h 368"/>
                <a:gd name="T76" fmla="*/ 0 w 400"/>
                <a:gd name="T77" fmla="*/ 8183 h 368"/>
                <a:gd name="T78" fmla="*/ 0 w 400"/>
                <a:gd name="T79" fmla="*/ 8183 h 368"/>
                <a:gd name="T80" fmla="*/ 7926 w 400"/>
                <a:gd name="T81" fmla="*/ 65465 h 368"/>
                <a:gd name="T82" fmla="*/ 4404 w 400"/>
                <a:gd name="T83" fmla="*/ 154571 h 368"/>
                <a:gd name="T84" fmla="*/ 7926 w 400"/>
                <a:gd name="T85" fmla="*/ 158208 h 368"/>
                <a:gd name="T86" fmla="*/ 23779 w 400"/>
                <a:gd name="T87" fmla="*/ 158208 h 368"/>
                <a:gd name="T88" fmla="*/ 23779 w 400"/>
                <a:gd name="T89" fmla="*/ 187304 h 368"/>
                <a:gd name="T90" fmla="*/ 143557 w 400"/>
                <a:gd name="T91" fmla="*/ 182758 h 368"/>
                <a:gd name="T92" fmla="*/ 147961 w 400"/>
                <a:gd name="T93" fmla="*/ 174574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5" name="Freeform 59"/>
            <p:cNvSpPr>
              <a:spLocks/>
            </p:cNvSpPr>
            <p:nvPr/>
          </p:nvSpPr>
          <p:spPr bwMode="auto">
            <a:xfrm>
              <a:off x="2553919" y="5245651"/>
              <a:ext cx="334938" cy="312071"/>
            </a:xfrm>
            <a:custGeom>
              <a:avLst/>
              <a:gdLst>
                <a:gd name="T0" fmla="*/ 20281 w 448"/>
                <a:gd name="T1" fmla="*/ 138189 h 400"/>
                <a:gd name="T2" fmla="*/ 23808 w 448"/>
                <a:gd name="T3" fmla="*/ 108709 h 400"/>
                <a:gd name="T4" fmla="*/ 12345 w 448"/>
                <a:gd name="T5" fmla="*/ 82913 h 400"/>
                <a:gd name="T6" fmla="*/ 4409 w 448"/>
                <a:gd name="T7" fmla="*/ 54354 h 400"/>
                <a:gd name="T8" fmla="*/ 120803 w 448"/>
                <a:gd name="T9" fmla="*/ 0 h 400"/>
                <a:gd name="T10" fmla="*/ 124331 w 448"/>
                <a:gd name="T11" fmla="*/ 4606 h 400"/>
                <a:gd name="T12" fmla="*/ 128739 w 448"/>
                <a:gd name="T13" fmla="*/ 12898 h 400"/>
                <a:gd name="T14" fmla="*/ 128739 w 448"/>
                <a:gd name="T15" fmla="*/ 21189 h 400"/>
                <a:gd name="T16" fmla="*/ 128739 w 448"/>
                <a:gd name="T17" fmla="*/ 29480 h 400"/>
                <a:gd name="T18" fmla="*/ 132267 w 448"/>
                <a:gd name="T19" fmla="*/ 33165 h 400"/>
                <a:gd name="T20" fmla="*/ 128739 w 448"/>
                <a:gd name="T21" fmla="*/ 41457 h 400"/>
                <a:gd name="T22" fmla="*/ 124331 w 448"/>
                <a:gd name="T23" fmla="*/ 49748 h 400"/>
                <a:gd name="T24" fmla="*/ 120803 w 448"/>
                <a:gd name="T25" fmla="*/ 58039 h 400"/>
                <a:gd name="T26" fmla="*/ 116395 w 448"/>
                <a:gd name="T27" fmla="*/ 74622 h 400"/>
                <a:gd name="T28" fmla="*/ 112867 w 448"/>
                <a:gd name="T29" fmla="*/ 82913 h 400"/>
                <a:gd name="T30" fmla="*/ 112867 w 448"/>
                <a:gd name="T31" fmla="*/ 87520 h 400"/>
                <a:gd name="T32" fmla="*/ 108459 w 448"/>
                <a:gd name="T33" fmla="*/ 99496 h 400"/>
                <a:gd name="T34" fmla="*/ 188700 w 448"/>
                <a:gd name="T35" fmla="*/ 99496 h 400"/>
                <a:gd name="T36" fmla="*/ 188700 w 448"/>
                <a:gd name="T37" fmla="*/ 125291 h 400"/>
                <a:gd name="T38" fmla="*/ 193109 w 448"/>
                <a:gd name="T39" fmla="*/ 146480 h 400"/>
                <a:gd name="T40" fmla="*/ 180764 w 448"/>
                <a:gd name="T41" fmla="*/ 138189 h 400"/>
                <a:gd name="T42" fmla="*/ 160483 w 448"/>
                <a:gd name="T43" fmla="*/ 150165 h 400"/>
                <a:gd name="T44" fmla="*/ 188700 w 448"/>
                <a:gd name="T45" fmla="*/ 150165 h 400"/>
                <a:gd name="T46" fmla="*/ 196636 w 448"/>
                <a:gd name="T47" fmla="*/ 150165 h 400"/>
                <a:gd name="T48" fmla="*/ 188700 w 448"/>
                <a:gd name="T49" fmla="*/ 158457 h 400"/>
                <a:gd name="T50" fmla="*/ 201045 w 448"/>
                <a:gd name="T51" fmla="*/ 158457 h 400"/>
                <a:gd name="T52" fmla="*/ 204572 w 448"/>
                <a:gd name="T53" fmla="*/ 150165 h 400"/>
                <a:gd name="T54" fmla="*/ 204572 w 448"/>
                <a:gd name="T55" fmla="*/ 154772 h 400"/>
                <a:gd name="T56" fmla="*/ 212508 w 448"/>
                <a:gd name="T57" fmla="*/ 163063 h 400"/>
                <a:gd name="T58" fmla="*/ 204572 w 448"/>
                <a:gd name="T59" fmla="*/ 166748 h 400"/>
                <a:gd name="T60" fmla="*/ 196636 w 448"/>
                <a:gd name="T61" fmla="*/ 179646 h 400"/>
                <a:gd name="T62" fmla="*/ 204572 w 448"/>
                <a:gd name="T63" fmla="*/ 187937 h 400"/>
                <a:gd name="T64" fmla="*/ 220444 w 448"/>
                <a:gd name="T65" fmla="*/ 191622 h 400"/>
                <a:gd name="T66" fmla="*/ 224853 w 448"/>
                <a:gd name="T67" fmla="*/ 196228 h 400"/>
                <a:gd name="T68" fmla="*/ 220444 w 448"/>
                <a:gd name="T69" fmla="*/ 204520 h 400"/>
                <a:gd name="T70" fmla="*/ 212508 w 448"/>
                <a:gd name="T71" fmla="*/ 204520 h 400"/>
                <a:gd name="T72" fmla="*/ 208981 w 448"/>
                <a:gd name="T73" fmla="*/ 196228 h 400"/>
                <a:gd name="T74" fmla="*/ 193109 w 448"/>
                <a:gd name="T75" fmla="*/ 191622 h 400"/>
                <a:gd name="T76" fmla="*/ 185173 w 448"/>
                <a:gd name="T77" fmla="*/ 183331 h 400"/>
                <a:gd name="T78" fmla="*/ 180764 w 448"/>
                <a:gd name="T79" fmla="*/ 187937 h 400"/>
                <a:gd name="T80" fmla="*/ 177237 w 448"/>
                <a:gd name="T81" fmla="*/ 191622 h 400"/>
                <a:gd name="T82" fmla="*/ 177237 w 448"/>
                <a:gd name="T83" fmla="*/ 204520 h 400"/>
                <a:gd name="T84" fmla="*/ 164010 w 448"/>
                <a:gd name="T85" fmla="*/ 191622 h 400"/>
                <a:gd name="T86" fmla="*/ 156074 w 448"/>
                <a:gd name="T87" fmla="*/ 191622 h 400"/>
                <a:gd name="T88" fmla="*/ 144611 w 448"/>
                <a:gd name="T89" fmla="*/ 204520 h 400"/>
                <a:gd name="T90" fmla="*/ 148139 w 448"/>
                <a:gd name="T91" fmla="*/ 196228 h 400"/>
                <a:gd name="T92" fmla="*/ 132267 w 448"/>
                <a:gd name="T93" fmla="*/ 199913 h 400"/>
                <a:gd name="T94" fmla="*/ 124331 w 448"/>
                <a:gd name="T95" fmla="*/ 183331 h 400"/>
                <a:gd name="T96" fmla="*/ 112867 w 448"/>
                <a:gd name="T97" fmla="*/ 183331 h 400"/>
                <a:gd name="T98" fmla="*/ 108459 w 448"/>
                <a:gd name="T99" fmla="*/ 171354 h 400"/>
                <a:gd name="T100" fmla="*/ 100523 w 448"/>
                <a:gd name="T101" fmla="*/ 166748 h 400"/>
                <a:gd name="T102" fmla="*/ 84651 w 448"/>
                <a:gd name="T103" fmla="*/ 175039 h 400"/>
                <a:gd name="T104" fmla="*/ 92587 w 448"/>
                <a:gd name="T105" fmla="*/ 183331 h 400"/>
                <a:gd name="T106" fmla="*/ 44089 w 448"/>
                <a:gd name="T107" fmla="*/ 175039 h 400"/>
                <a:gd name="T108" fmla="*/ 36153 w 448"/>
                <a:gd name="T109" fmla="*/ 171354 h 400"/>
                <a:gd name="T110" fmla="*/ 31744 w 448"/>
                <a:gd name="T111" fmla="*/ 163063 h 400"/>
                <a:gd name="T112" fmla="*/ 31744 w 448"/>
                <a:gd name="T113" fmla="*/ 171354 h 400"/>
                <a:gd name="T114" fmla="*/ 31744 w 448"/>
                <a:gd name="T115" fmla="*/ 175039 h 400"/>
                <a:gd name="T116" fmla="*/ 12345 w 448"/>
                <a:gd name="T117" fmla="*/ 175039 h 400"/>
                <a:gd name="T118" fmla="*/ 20281 w 448"/>
                <a:gd name="T119" fmla="*/ 15845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6" name="Freeform 60"/>
            <p:cNvSpPr>
              <a:spLocks/>
            </p:cNvSpPr>
            <p:nvPr/>
          </p:nvSpPr>
          <p:spPr bwMode="auto">
            <a:xfrm>
              <a:off x="2596963" y="4137260"/>
              <a:ext cx="310726" cy="353771"/>
            </a:xfrm>
            <a:custGeom>
              <a:avLst/>
              <a:gdLst>
                <a:gd name="T0" fmla="*/ 79405 w 416"/>
                <a:gd name="T1" fmla="*/ 228588 h 456"/>
                <a:gd name="T2" fmla="*/ 71465 w 416"/>
                <a:gd name="T3" fmla="*/ 223998 h 456"/>
                <a:gd name="T4" fmla="*/ 67936 w 416"/>
                <a:gd name="T5" fmla="*/ 207473 h 456"/>
                <a:gd name="T6" fmla="*/ 67936 w 416"/>
                <a:gd name="T7" fmla="*/ 195539 h 456"/>
                <a:gd name="T8" fmla="*/ 63524 w 416"/>
                <a:gd name="T9" fmla="*/ 182687 h 456"/>
                <a:gd name="T10" fmla="*/ 63524 w 416"/>
                <a:gd name="T11" fmla="*/ 179015 h 456"/>
                <a:gd name="T12" fmla="*/ 36174 w 416"/>
                <a:gd name="T13" fmla="*/ 145966 h 456"/>
                <a:gd name="T14" fmla="*/ 23822 w 416"/>
                <a:gd name="T15" fmla="*/ 133113 h 456"/>
                <a:gd name="T16" fmla="*/ 20292 w 416"/>
                <a:gd name="T17" fmla="*/ 129441 h 456"/>
                <a:gd name="T18" fmla="*/ 15881 w 416"/>
                <a:gd name="T19" fmla="*/ 129441 h 456"/>
                <a:gd name="T20" fmla="*/ 4411 w 416"/>
                <a:gd name="T21" fmla="*/ 121179 h 456"/>
                <a:gd name="T22" fmla="*/ 7941 w 416"/>
                <a:gd name="T23" fmla="*/ 111999 h 456"/>
                <a:gd name="T24" fmla="*/ 4411 w 416"/>
                <a:gd name="T25" fmla="*/ 99147 h 456"/>
                <a:gd name="T26" fmla="*/ 7941 w 416"/>
                <a:gd name="T27" fmla="*/ 82622 h 456"/>
                <a:gd name="T28" fmla="*/ 4411 w 416"/>
                <a:gd name="T29" fmla="*/ 78950 h 456"/>
                <a:gd name="T30" fmla="*/ 0 w 416"/>
                <a:gd name="T31" fmla="*/ 70688 h 456"/>
                <a:gd name="T32" fmla="*/ 4411 w 416"/>
                <a:gd name="T33" fmla="*/ 62426 h 456"/>
                <a:gd name="T34" fmla="*/ 20292 w 416"/>
                <a:gd name="T35" fmla="*/ 49573 h 456"/>
                <a:gd name="T36" fmla="*/ 20292 w 416"/>
                <a:gd name="T37" fmla="*/ 16524 h 456"/>
                <a:gd name="T38" fmla="*/ 28233 w 416"/>
                <a:gd name="T39" fmla="*/ 12852 h 456"/>
                <a:gd name="T40" fmla="*/ 44114 w 416"/>
                <a:gd name="T41" fmla="*/ 12852 h 456"/>
                <a:gd name="T42" fmla="*/ 47643 w 416"/>
                <a:gd name="T43" fmla="*/ 12852 h 456"/>
                <a:gd name="T44" fmla="*/ 67936 w 416"/>
                <a:gd name="T45" fmla="*/ 0 h 456"/>
                <a:gd name="T46" fmla="*/ 71465 w 416"/>
                <a:gd name="T47" fmla="*/ 4590 h 456"/>
                <a:gd name="T48" fmla="*/ 67936 w 416"/>
                <a:gd name="T49" fmla="*/ 16524 h 456"/>
                <a:gd name="T50" fmla="*/ 67936 w 416"/>
                <a:gd name="T51" fmla="*/ 21115 h 456"/>
                <a:gd name="T52" fmla="*/ 75876 w 416"/>
                <a:gd name="T53" fmla="*/ 16524 h 456"/>
                <a:gd name="T54" fmla="*/ 83817 w 416"/>
                <a:gd name="T55" fmla="*/ 21115 h 456"/>
                <a:gd name="T56" fmla="*/ 95286 w 416"/>
                <a:gd name="T57" fmla="*/ 29377 h 456"/>
                <a:gd name="T58" fmla="*/ 135871 w 416"/>
                <a:gd name="T59" fmla="*/ 37639 h 456"/>
                <a:gd name="T60" fmla="*/ 164104 w 416"/>
                <a:gd name="T61" fmla="*/ 49573 h 456"/>
                <a:gd name="T62" fmla="*/ 167633 w 416"/>
                <a:gd name="T63" fmla="*/ 54163 h 456"/>
                <a:gd name="T64" fmla="*/ 179985 w 416"/>
                <a:gd name="T65" fmla="*/ 70688 h 456"/>
                <a:gd name="T66" fmla="*/ 175574 w 416"/>
                <a:gd name="T67" fmla="*/ 78950 h 456"/>
                <a:gd name="T68" fmla="*/ 183515 w 416"/>
                <a:gd name="T69" fmla="*/ 82622 h 456"/>
                <a:gd name="T70" fmla="*/ 187926 w 416"/>
                <a:gd name="T71" fmla="*/ 90884 h 456"/>
                <a:gd name="T72" fmla="*/ 183515 w 416"/>
                <a:gd name="T73" fmla="*/ 95475 h 456"/>
                <a:gd name="T74" fmla="*/ 179985 w 416"/>
                <a:gd name="T75" fmla="*/ 107409 h 456"/>
                <a:gd name="T76" fmla="*/ 175574 w 416"/>
                <a:gd name="T77" fmla="*/ 121179 h 456"/>
                <a:gd name="T78" fmla="*/ 183515 w 416"/>
                <a:gd name="T79" fmla="*/ 115671 h 456"/>
                <a:gd name="T80" fmla="*/ 187926 w 416"/>
                <a:gd name="T81" fmla="*/ 107409 h 456"/>
                <a:gd name="T82" fmla="*/ 195866 w 416"/>
                <a:gd name="T83" fmla="*/ 99147 h 456"/>
                <a:gd name="T84" fmla="*/ 199396 w 416"/>
                <a:gd name="T85" fmla="*/ 82622 h 456"/>
                <a:gd name="T86" fmla="*/ 208218 w 416"/>
                <a:gd name="T87" fmla="*/ 78950 h 456"/>
                <a:gd name="T88" fmla="*/ 208218 w 416"/>
                <a:gd name="T89" fmla="*/ 82622 h 456"/>
                <a:gd name="T90" fmla="*/ 208218 w 416"/>
                <a:gd name="T91" fmla="*/ 90884 h 456"/>
                <a:gd name="T92" fmla="*/ 203807 w 416"/>
                <a:gd name="T93" fmla="*/ 99147 h 456"/>
                <a:gd name="T94" fmla="*/ 195866 w 416"/>
                <a:gd name="T95" fmla="*/ 133113 h 456"/>
                <a:gd name="T96" fmla="*/ 191455 w 416"/>
                <a:gd name="T97" fmla="*/ 141376 h 456"/>
                <a:gd name="T98" fmla="*/ 191455 w 416"/>
                <a:gd name="T99" fmla="*/ 166162 h 456"/>
                <a:gd name="T100" fmla="*/ 187926 w 416"/>
                <a:gd name="T101" fmla="*/ 182687 h 456"/>
                <a:gd name="T102" fmla="*/ 191455 w 416"/>
                <a:gd name="T103" fmla="*/ 207473 h 456"/>
                <a:gd name="T104" fmla="*/ 191455 w 416"/>
                <a:gd name="T105" fmla="*/ 223998 h 456"/>
                <a:gd name="T106" fmla="*/ 87346 w 416"/>
                <a:gd name="T107" fmla="*/ 236850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7" name="Freeform 61"/>
            <p:cNvSpPr>
              <a:spLocks/>
            </p:cNvSpPr>
            <p:nvPr/>
          </p:nvSpPr>
          <p:spPr bwMode="auto">
            <a:xfrm>
              <a:off x="2687087" y="4478924"/>
              <a:ext cx="238089" cy="445240"/>
            </a:xfrm>
            <a:custGeom>
              <a:avLst/>
              <a:gdLst>
                <a:gd name="T0" fmla="*/ 119653 w 320"/>
                <a:gd name="T1" fmla="*/ 286395 h 568"/>
                <a:gd name="T2" fmla="*/ 131970 w 320"/>
                <a:gd name="T3" fmla="*/ 286395 h 568"/>
                <a:gd name="T4" fmla="*/ 127571 w 320"/>
                <a:gd name="T5" fmla="*/ 274385 h 568"/>
                <a:gd name="T6" fmla="*/ 143408 w 320"/>
                <a:gd name="T7" fmla="*/ 266070 h 568"/>
                <a:gd name="T8" fmla="*/ 139889 w 320"/>
                <a:gd name="T9" fmla="*/ 261451 h 568"/>
                <a:gd name="T10" fmla="*/ 143408 w 320"/>
                <a:gd name="T11" fmla="*/ 253136 h 568"/>
                <a:gd name="T12" fmla="*/ 143408 w 320"/>
                <a:gd name="T13" fmla="*/ 243898 h 568"/>
                <a:gd name="T14" fmla="*/ 147807 w 320"/>
                <a:gd name="T15" fmla="*/ 235583 h 568"/>
                <a:gd name="T16" fmla="*/ 151326 w 320"/>
                <a:gd name="T17" fmla="*/ 223573 h 568"/>
                <a:gd name="T18" fmla="*/ 160124 w 320"/>
                <a:gd name="T19" fmla="*/ 202324 h 568"/>
                <a:gd name="T20" fmla="*/ 160124 w 320"/>
                <a:gd name="T21" fmla="*/ 181076 h 568"/>
                <a:gd name="T22" fmla="*/ 155725 w 320"/>
                <a:gd name="T23" fmla="*/ 169066 h 568"/>
                <a:gd name="T24" fmla="*/ 147807 w 320"/>
                <a:gd name="T25" fmla="*/ 37878 h 568"/>
                <a:gd name="T26" fmla="*/ 139889 w 320"/>
                <a:gd name="T27" fmla="*/ 29563 h 568"/>
                <a:gd name="T28" fmla="*/ 139889 w 320"/>
                <a:gd name="T29" fmla="*/ 21249 h 568"/>
                <a:gd name="T30" fmla="*/ 131970 w 320"/>
                <a:gd name="T31" fmla="*/ 4619 h 568"/>
                <a:gd name="T32" fmla="*/ 28154 w 320"/>
                <a:gd name="T33" fmla="*/ 8315 h 568"/>
                <a:gd name="T34" fmla="*/ 36072 w 320"/>
                <a:gd name="T35" fmla="*/ 16629 h 568"/>
                <a:gd name="T36" fmla="*/ 36072 w 320"/>
                <a:gd name="T37" fmla="*/ 21249 h 568"/>
                <a:gd name="T38" fmla="*/ 47509 w 320"/>
                <a:gd name="T39" fmla="*/ 24944 h 568"/>
                <a:gd name="T40" fmla="*/ 43990 w 320"/>
                <a:gd name="T41" fmla="*/ 46193 h 568"/>
                <a:gd name="T42" fmla="*/ 39591 w 320"/>
                <a:gd name="T43" fmla="*/ 50812 h 568"/>
                <a:gd name="T44" fmla="*/ 31673 w 320"/>
                <a:gd name="T45" fmla="*/ 59127 h 568"/>
                <a:gd name="T46" fmla="*/ 15836 w 320"/>
                <a:gd name="T47" fmla="*/ 67441 h 568"/>
                <a:gd name="T48" fmla="*/ 20235 w 320"/>
                <a:gd name="T49" fmla="*/ 88690 h 568"/>
                <a:gd name="T50" fmla="*/ 15836 w 320"/>
                <a:gd name="T51" fmla="*/ 101624 h 568"/>
                <a:gd name="T52" fmla="*/ 4399 w 320"/>
                <a:gd name="T53" fmla="*/ 109939 h 568"/>
                <a:gd name="T54" fmla="*/ 7918 w 320"/>
                <a:gd name="T55" fmla="*/ 118254 h 568"/>
                <a:gd name="T56" fmla="*/ 4399 w 320"/>
                <a:gd name="T57" fmla="*/ 121949 h 568"/>
                <a:gd name="T58" fmla="*/ 0 w 320"/>
                <a:gd name="T59" fmla="*/ 130264 h 568"/>
                <a:gd name="T60" fmla="*/ 28154 w 320"/>
                <a:gd name="T61" fmla="*/ 177380 h 568"/>
                <a:gd name="T62" fmla="*/ 43990 w 320"/>
                <a:gd name="T63" fmla="*/ 202324 h 568"/>
                <a:gd name="T64" fmla="*/ 59827 w 320"/>
                <a:gd name="T65" fmla="*/ 202324 h 568"/>
                <a:gd name="T66" fmla="*/ 55428 w 320"/>
                <a:gd name="T67" fmla="*/ 223573 h 568"/>
                <a:gd name="T68" fmla="*/ 51908 w 320"/>
                <a:gd name="T69" fmla="*/ 235583 h 568"/>
                <a:gd name="T70" fmla="*/ 67745 w 320"/>
                <a:gd name="T71" fmla="*/ 248517 h 568"/>
                <a:gd name="T72" fmla="*/ 67745 w 320"/>
                <a:gd name="T73" fmla="*/ 253136 h 568"/>
                <a:gd name="T74" fmla="*/ 80062 w 320"/>
                <a:gd name="T75" fmla="*/ 257756 h 568"/>
                <a:gd name="T76" fmla="*/ 87980 w 320"/>
                <a:gd name="T77" fmla="*/ 261451 h 568"/>
                <a:gd name="T78" fmla="*/ 92379 w 320"/>
                <a:gd name="T79" fmla="*/ 278081 h 568"/>
                <a:gd name="T80" fmla="*/ 87980 w 320"/>
                <a:gd name="T81" fmla="*/ 286395 h 568"/>
                <a:gd name="T82" fmla="*/ 92379 w 320"/>
                <a:gd name="T83" fmla="*/ 291015 h 568"/>
                <a:gd name="T84" fmla="*/ 95899 w 320"/>
                <a:gd name="T85" fmla="*/ 299329 h 568"/>
                <a:gd name="T86" fmla="*/ 95899 w 320"/>
                <a:gd name="T87" fmla="*/ 294710 h 568"/>
                <a:gd name="T88" fmla="*/ 100298 w 320"/>
                <a:gd name="T89" fmla="*/ 294710 h 568"/>
                <a:gd name="T90" fmla="*/ 103817 w 320"/>
                <a:gd name="T91" fmla="*/ 291015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8" name="Freeform 62"/>
            <p:cNvSpPr>
              <a:spLocks/>
            </p:cNvSpPr>
            <p:nvPr/>
          </p:nvSpPr>
          <p:spPr bwMode="auto">
            <a:xfrm>
              <a:off x="2942662" y="4200482"/>
              <a:ext cx="225983" cy="328213"/>
            </a:xfrm>
            <a:custGeom>
              <a:avLst/>
              <a:gdLst>
                <a:gd name="T0" fmla="*/ 129888 w 304"/>
                <a:gd name="T1" fmla="*/ 193833 h 424"/>
                <a:gd name="T2" fmla="*/ 129888 w 304"/>
                <a:gd name="T3" fmla="*/ 185604 h 424"/>
                <a:gd name="T4" fmla="*/ 137786 w 304"/>
                <a:gd name="T5" fmla="*/ 172804 h 424"/>
                <a:gd name="T6" fmla="*/ 142174 w 304"/>
                <a:gd name="T7" fmla="*/ 164575 h 424"/>
                <a:gd name="T8" fmla="*/ 142174 w 304"/>
                <a:gd name="T9" fmla="*/ 156346 h 424"/>
                <a:gd name="T10" fmla="*/ 145685 w 304"/>
                <a:gd name="T11" fmla="*/ 151775 h 424"/>
                <a:gd name="T12" fmla="*/ 150073 w 304"/>
                <a:gd name="T13" fmla="*/ 156346 h 424"/>
                <a:gd name="T14" fmla="*/ 150073 w 304"/>
                <a:gd name="T15" fmla="*/ 136232 h 424"/>
                <a:gd name="T16" fmla="*/ 129888 w 304"/>
                <a:gd name="T17" fmla="*/ 82288 h 424"/>
                <a:gd name="T18" fmla="*/ 118478 w 304"/>
                <a:gd name="T19" fmla="*/ 85945 h 424"/>
                <a:gd name="T20" fmla="*/ 114090 w 304"/>
                <a:gd name="T21" fmla="*/ 95088 h 424"/>
                <a:gd name="T22" fmla="*/ 106192 w 304"/>
                <a:gd name="T23" fmla="*/ 103317 h 424"/>
                <a:gd name="T24" fmla="*/ 106192 w 304"/>
                <a:gd name="T25" fmla="*/ 111545 h 424"/>
                <a:gd name="T26" fmla="*/ 94783 w 304"/>
                <a:gd name="T27" fmla="*/ 106974 h 424"/>
                <a:gd name="T28" fmla="*/ 94783 w 304"/>
                <a:gd name="T29" fmla="*/ 90516 h 424"/>
                <a:gd name="T30" fmla="*/ 102681 w 304"/>
                <a:gd name="T31" fmla="*/ 85945 h 424"/>
                <a:gd name="T32" fmla="*/ 106192 w 304"/>
                <a:gd name="T33" fmla="*/ 74059 h 424"/>
                <a:gd name="T34" fmla="*/ 110580 w 304"/>
                <a:gd name="T35" fmla="*/ 65830 h 424"/>
                <a:gd name="T36" fmla="*/ 106192 w 304"/>
                <a:gd name="T37" fmla="*/ 41144 h 424"/>
                <a:gd name="T38" fmla="*/ 102681 w 304"/>
                <a:gd name="T39" fmla="*/ 32915 h 424"/>
                <a:gd name="T40" fmla="*/ 106192 w 304"/>
                <a:gd name="T41" fmla="*/ 32915 h 424"/>
                <a:gd name="T42" fmla="*/ 99171 w 304"/>
                <a:gd name="T43" fmla="*/ 20115 h 424"/>
                <a:gd name="T44" fmla="*/ 86884 w 304"/>
                <a:gd name="T45" fmla="*/ 16458 h 424"/>
                <a:gd name="T46" fmla="*/ 78986 w 304"/>
                <a:gd name="T47" fmla="*/ 12800 h 424"/>
                <a:gd name="T48" fmla="*/ 71087 w 304"/>
                <a:gd name="T49" fmla="*/ 8229 h 424"/>
                <a:gd name="T50" fmla="*/ 55290 w 304"/>
                <a:gd name="T51" fmla="*/ 0 h 424"/>
                <a:gd name="T52" fmla="*/ 50902 w 304"/>
                <a:gd name="T53" fmla="*/ 4572 h 424"/>
                <a:gd name="T54" fmla="*/ 47391 w 304"/>
                <a:gd name="T55" fmla="*/ 4572 h 424"/>
                <a:gd name="T56" fmla="*/ 43881 w 304"/>
                <a:gd name="T57" fmla="*/ 8229 h 424"/>
                <a:gd name="T58" fmla="*/ 47391 w 304"/>
                <a:gd name="T59" fmla="*/ 20115 h 424"/>
                <a:gd name="T60" fmla="*/ 47391 w 304"/>
                <a:gd name="T61" fmla="*/ 24686 h 424"/>
                <a:gd name="T62" fmla="*/ 35105 w 304"/>
                <a:gd name="T63" fmla="*/ 36572 h 424"/>
                <a:gd name="T64" fmla="*/ 31594 w 304"/>
                <a:gd name="T65" fmla="*/ 57601 h 424"/>
                <a:gd name="T66" fmla="*/ 27206 w 304"/>
                <a:gd name="T67" fmla="*/ 57601 h 424"/>
                <a:gd name="T68" fmla="*/ 27206 w 304"/>
                <a:gd name="T69" fmla="*/ 41144 h 424"/>
                <a:gd name="T70" fmla="*/ 27206 w 304"/>
                <a:gd name="T71" fmla="*/ 36572 h 424"/>
                <a:gd name="T72" fmla="*/ 19308 w 304"/>
                <a:gd name="T73" fmla="*/ 49373 h 424"/>
                <a:gd name="T74" fmla="*/ 15797 w 304"/>
                <a:gd name="T75" fmla="*/ 49373 h 424"/>
                <a:gd name="T76" fmla="*/ 12287 w 304"/>
                <a:gd name="T77" fmla="*/ 53944 h 424"/>
                <a:gd name="T78" fmla="*/ 12287 w 304"/>
                <a:gd name="T79" fmla="*/ 62173 h 424"/>
                <a:gd name="T80" fmla="*/ 7899 w 304"/>
                <a:gd name="T81" fmla="*/ 70402 h 424"/>
                <a:gd name="T82" fmla="*/ 3510 w 304"/>
                <a:gd name="T83" fmla="*/ 95088 h 424"/>
                <a:gd name="T84" fmla="*/ 3510 w 304"/>
                <a:gd name="T85" fmla="*/ 106974 h 424"/>
                <a:gd name="T86" fmla="*/ 0 w 304"/>
                <a:gd name="T87" fmla="*/ 115203 h 424"/>
                <a:gd name="T88" fmla="*/ 15797 w 304"/>
                <a:gd name="T89" fmla="*/ 144460 h 424"/>
                <a:gd name="T90" fmla="*/ 15797 w 304"/>
                <a:gd name="T91" fmla="*/ 189261 h 424"/>
                <a:gd name="T92" fmla="*/ 7899 w 304"/>
                <a:gd name="T93" fmla="*/ 210291 h 424"/>
                <a:gd name="T94" fmla="*/ 0 w 304"/>
                <a:gd name="T95" fmla="*/ 218519 h 424"/>
                <a:gd name="T96" fmla="*/ 74598 w 304"/>
                <a:gd name="T97" fmla="*/ 210291 h 424"/>
                <a:gd name="T98" fmla="*/ 121989 w 304"/>
                <a:gd name="T99" fmla="*/ 210291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59" name="Freeform 63"/>
            <p:cNvSpPr>
              <a:spLocks/>
            </p:cNvSpPr>
            <p:nvPr/>
          </p:nvSpPr>
          <p:spPr bwMode="auto">
            <a:xfrm>
              <a:off x="2723406" y="4086145"/>
              <a:ext cx="338974" cy="188319"/>
            </a:xfrm>
            <a:custGeom>
              <a:avLst/>
              <a:gdLst>
                <a:gd name="T0" fmla="*/ 12264 w 456"/>
                <a:gd name="T1" fmla="*/ 63567 h 240"/>
                <a:gd name="T2" fmla="*/ 55188 w 456"/>
                <a:gd name="T3" fmla="*/ 80149 h 240"/>
                <a:gd name="T4" fmla="*/ 82345 w 456"/>
                <a:gd name="T5" fmla="*/ 88441 h 240"/>
                <a:gd name="T6" fmla="*/ 94609 w 456"/>
                <a:gd name="T7" fmla="*/ 105023 h 240"/>
                <a:gd name="T8" fmla="*/ 98989 w 456"/>
                <a:gd name="T9" fmla="*/ 113315 h 240"/>
                <a:gd name="T10" fmla="*/ 102493 w 456"/>
                <a:gd name="T11" fmla="*/ 126212 h 240"/>
                <a:gd name="T12" fmla="*/ 106873 w 456"/>
                <a:gd name="T13" fmla="*/ 117000 h 240"/>
                <a:gd name="T14" fmla="*/ 118261 w 456"/>
                <a:gd name="T15" fmla="*/ 92126 h 240"/>
                <a:gd name="T16" fmla="*/ 122641 w 456"/>
                <a:gd name="T17" fmla="*/ 80149 h 240"/>
                <a:gd name="T18" fmla="*/ 122641 w 456"/>
                <a:gd name="T19" fmla="*/ 92126 h 240"/>
                <a:gd name="T20" fmla="*/ 130525 w 456"/>
                <a:gd name="T21" fmla="*/ 83835 h 240"/>
                <a:gd name="T22" fmla="*/ 134029 w 456"/>
                <a:gd name="T23" fmla="*/ 80149 h 240"/>
                <a:gd name="T24" fmla="*/ 134029 w 456"/>
                <a:gd name="T25" fmla="*/ 88441 h 240"/>
                <a:gd name="T26" fmla="*/ 138409 w 456"/>
                <a:gd name="T27" fmla="*/ 88441 h 240"/>
                <a:gd name="T28" fmla="*/ 141913 w 456"/>
                <a:gd name="T29" fmla="*/ 80149 h 240"/>
                <a:gd name="T30" fmla="*/ 157681 w 456"/>
                <a:gd name="T31" fmla="*/ 71858 h 240"/>
                <a:gd name="T32" fmla="*/ 165565 w 456"/>
                <a:gd name="T33" fmla="*/ 71858 h 240"/>
                <a:gd name="T34" fmla="*/ 185713 w 456"/>
                <a:gd name="T35" fmla="*/ 63567 h 240"/>
                <a:gd name="T36" fmla="*/ 197101 w 456"/>
                <a:gd name="T37" fmla="*/ 75543 h 240"/>
                <a:gd name="T38" fmla="*/ 197101 w 456"/>
                <a:gd name="T39" fmla="*/ 67252 h 240"/>
                <a:gd name="T40" fmla="*/ 201482 w 456"/>
                <a:gd name="T41" fmla="*/ 63567 h 240"/>
                <a:gd name="T42" fmla="*/ 212870 w 456"/>
                <a:gd name="T43" fmla="*/ 63567 h 240"/>
                <a:gd name="T44" fmla="*/ 225134 w 456"/>
                <a:gd name="T45" fmla="*/ 58039 h 240"/>
                <a:gd name="T46" fmla="*/ 220754 w 456"/>
                <a:gd name="T47" fmla="*/ 54354 h 240"/>
                <a:gd name="T48" fmla="*/ 212870 w 456"/>
                <a:gd name="T49" fmla="*/ 37772 h 240"/>
                <a:gd name="T50" fmla="*/ 201482 w 456"/>
                <a:gd name="T51" fmla="*/ 41457 h 240"/>
                <a:gd name="T52" fmla="*/ 193597 w 456"/>
                <a:gd name="T53" fmla="*/ 41457 h 240"/>
                <a:gd name="T54" fmla="*/ 185713 w 456"/>
                <a:gd name="T55" fmla="*/ 29480 h 240"/>
                <a:gd name="T56" fmla="*/ 177829 w 456"/>
                <a:gd name="T57" fmla="*/ 29480 h 240"/>
                <a:gd name="T58" fmla="*/ 146293 w 456"/>
                <a:gd name="T59" fmla="*/ 33165 h 240"/>
                <a:gd name="T60" fmla="*/ 130525 w 456"/>
                <a:gd name="T61" fmla="*/ 49748 h 240"/>
                <a:gd name="T62" fmla="*/ 122641 w 456"/>
                <a:gd name="T63" fmla="*/ 49748 h 240"/>
                <a:gd name="T64" fmla="*/ 114757 w 456"/>
                <a:gd name="T65" fmla="*/ 49748 h 240"/>
                <a:gd name="T66" fmla="*/ 102493 w 456"/>
                <a:gd name="T67" fmla="*/ 46063 h 240"/>
                <a:gd name="T68" fmla="*/ 82345 w 456"/>
                <a:gd name="T69" fmla="*/ 29480 h 240"/>
                <a:gd name="T70" fmla="*/ 75337 w 456"/>
                <a:gd name="T71" fmla="*/ 29480 h 240"/>
                <a:gd name="T72" fmla="*/ 67453 w 456"/>
                <a:gd name="T73" fmla="*/ 37772 h 240"/>
                <a:gd name="T74" fmla="*/ 67453 w 456"/>
                <a:gd name="T75" fmla="*/ 29480 h 240"/>
                <a:gd name="T76" fmla="*/ 63072 w 456"/>
                <a:gd name="T77" fmla="*/ 21189 h 240"/>
                <a:gd name="T78" fmla="*/ 67453 w 456"/>
                <a:gd name="T79" fmla="*/ 21189 h 240"/>
                <a:gd name="T80" fmla="*/ 67453 w 456"/>
                <a:gd name="T81" fmla="*/ 24874 h 240"/>
                <a:gd name="T82" fmla="*/ 75337 w 456"/>
                <a:gd name="T83" fmla="*/ 16583 h 240"/>
                <a:gd name="T84" fmla="*/ 82345 w 456"/>
                <a:gd name="T85" fmla="*/ 4606 h 240"/>
                <a:gd name="T86" fmla="*/ 91105 w 456"/>
                <a:gd name="T87" fmla="*/ 0 h 240"/>
                <a:gd name="T88" fmla="*/ 59568 w 456"/>
                <a:gd name="T89" fmla="*/ 12898 h 240"/>
                <a:gd name="T90" fmla="*/ 47304 w 456"/>
                <a:gd name="T91" fmla="*/ 29480 h 240"/>
                <a:gd name="T92" fmla="*/ 28032 w 456"/>
                <a:gd name="T93" fmla="*/ 37772 h 240"/>
                <a:gd name="T94" fmla="*/ 4380 w 456"/>
                <a:gd name="T95" fmla="*/ 49748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0" name="Freeform 64"/>
            <p:cNvSpPr>
              <a:spLocks/>
            </p:cNvSpPr>
            <p:nvPr/>
          </p:nvSpPr>
          <p:spPr bwMode="auto">
            <a:xfrm>
              <a:off x="3055653" y="4468163"/>
              <a:ext cx="251541" cy="291895"/>
            </a:xfrm>
            <a:custGeom>
              <a:avLst/>
              <a:gdLst>
                <a:gd name="T0" fmla="*/ 47616 w 336"/>
                <a:gd name="T1" fmla="*/ 33024 h 376"/>
                <a:gd name="T2" fmla="*/ 52025 w 336"/>
                <a:gd name="T3" fmla="*/ 29355 h 376"/>
                <a:gd name="T4" fmla="*/ 67897 w 336"/>
                <a:gd name="T5" fmla="*/ 37611 h 376"/>
                <a:gd name="T6" fmla="*/ 71424 w 336"/>
                <a:gd name="T7" fmla="*/ 37611 h 376"/>
                <a:gd name="T8" fmla="*/ 75833 w 336"/>
                <a:gd name="T9" fmla="*/ 33024 h 376"/>
                <a:gd name="T10" fmla="*/ 79360 w 336"/>
                <a:gd name="T11" fmla="*/ 37611 h 376"/>
                <a:gd name="T12" fmla="*/ 67897 w 336"/>
                <a:gd name="T13" fmla="*/ 41280 h 376"/>
                <a:gd name="T14" fmla="*/ 71424 w 336"/>
                <a:gd name="T15" fmla="*/ 41280 h 376"/>
                <a:gd name="T16" fmla="*/ 79360 w 336"/>
                <a:gd name="T17" fmla="*/ 37611 h 376"/>
                <a:gd name="T18" fmla="*/ 79360 w 336"/>
                <a:gd name="T19" fmla="*/ 37611 h 376"/>
                <a:gd name="T20" fmla="*/ 88178 w 336"/>
                <a:gd name="T21" fmla="*/ 41280 h 376"/>
                <a:gd name="T22" fmla="*/ 100523 w 336"/>
                <a:gd name="T23" fmla="*/ 37611 h 376"/>
                <a:gd name="T24" fmla="*/ 104050 w 336"/>
                <a:gd name="T25" fmla="*/ 33024 h 376"/>
                <a:gd name="T26" fmla="*/ 111986 w 336"/>
                <a:gd name="T27" fmla="*/ 33024 h 376"/>
                <a:gd name="T28" fmla="*/ 140203 w 336"/>
                <a:gd name="T29" fmla="*/ 4587 h 376"/>
                <a:gd name="T30" fmla="*/ 156074 w 336"/>
                <a:gd name="T31" fmla="*/ 0 h 376"/>
                <a:gd name="T32" fmla="*/ 168419 w 336"/>
                <a:gd name="T33" fmla="*/ 70635 h 376"/>
                <a:gd name="T34" fmla="*/ 164010 w 336"/>
                <a:gd name="T35" fmla="*/ 70635 h 376"/>
                <a:gd name="T36" fmla="*/ 168419 w 336"/>
                <a:gd name="T37" fmla="*/ 78891 h 376"/>
                <a:gd name="T38" fmla="*/ 164010 w 336"/>
                <a:gd name="T39" fmla="*/ 90816 h 376"/>
                <a:gd name="T40" fmla="*/ 164010 w 336"/>
                <a:gd name="T41" fmla="*/ 112833 h 376"/>
                <a:gd name="T42" fmla="*/ 164010 w 336"/>
                <a:gd name="T43" fmla="*/ 124758 h 376"/>
                <a:gd name="T44" fmla="*/ 151666 w 336"/>
                <a:gd name="T45" fmla="*/ 137601 h 376"/>
                <a:gd name="T46" fmla="*/ 143730 w 336"/>
                <a:gd name="T47" fmla="*/ 141270 h 376"/>
                <a:gd name="T48" fmla="*/ 143730 w 336"/>
                <a:gd name="T49" fmla="*/ 141270 h 376"/>
                <a:gd name="T50" fmla="*/ 135794 w 336"/>
                <a:gd name="T51" fmla="*/ 149526 h 376"/>
                <a:gd name="T52" fmla="*/ 132267 w 336"/>
                <a:gd name="T53" fmla="*/ 162369 h 376"/>
                <a:gd name="T54" fmla="*/ 132267 w 336"/>
                <a:gd name="T55" fmla="*/ 170625 h 376"/>
                <a:gd name="T56" fmla="*/ 127858 w 336"/>
                <a:gd name="T57" fmla="*/ 162369 h 376"/>
                <a:gd name="T58" fmla="*/ 119922 w 336"/>
                <a:gd name="T59" fmla="*/ 170625 h 376"/>
                <a:gd name="T60" fmla="*/ 119922 w 336"/>
                <a:gd name="T61" fmla="*/ 178881 h 376"/>
                <a:gd name="T62" fmla="*/ 119922 w 336"/>
                <a:gd name="T63" fmla="*/ 187137 h 376"/>
                <a:gd name="T64" fmla="*/ 111986 w 336"/>
                <a:gd name="T65" fmla="*/ 195393 h 376"/>
                <a:gd name="T66" fmla="*/ 104050 w 336"/>
                <a:gd name="T67" fmla="*/ 195393 h 376"/>
                <a:gd name="T68" fmla="*/ 96114 w 336"/>
                <a:gd name="T69" fmla="*/ 190806 h 376"/>
                <a:gd name="T70" fmla="*/ 96114 w 336"/>
                <a:gd name="T71" fmla="*/ 190806 h 376"/>
                <a:gd name="T72" fmla="*/ 92587 w 336"/>
                <a:gd name="T73" fmla="*/ 182550 h 376"/>
                <a:gd name="T74" fmla="*/ 84651 w 336"/>
                <a:gd name="T75" fmla="*/ 190806 h 376"/>
                <a:gd name="T76" fmla="*/ 71424 w 336"/>
                <a:gd name="T77" fmla="*/ 190806 h 376"/>
                <a:gd name="T78" fmla="*/ 67897 w 336"/>
                <a:gd name="T79" fmla="*/ 187137 h 376"/>
                <a:gd name="T80" fmla="*/ 63488 w 336"/>
                <a:gd name="T81" fmla="*/ 190806 h 376"/>
                <a:gd name="T82" fmla="*/ 59961 w 336"/>
                <a:gd name="T83" fmla="*/ 190806 h 376"/>
                <a:gd name="T84" fmla="*/ 52025 w 336"/>
                <a:gd name="T85" fmla="*/ 187137 h 376"/>
                <a:gd name="T86" fmla="*/ 39680 w 336"/>
                <a:gd name="T87" fmla="*/ 187137 h 376"/>
                <a:gd name="T88" fmla="*/ 39680 w 336"/>
                <a:gd name="T89" fmla="*/ 182550 h 376"/>
                <a:gd name="T90" fmla="*/ 23808 w 336"/>
                <a:gd name="T91" fmla="*/ 174294 h 376"/>
                <a:gd name="T92" fmla="*/ 15872 w 336"/>
                <a:gd name="T93" fmla="*/ 174294 h 376"/>
                <a:gd name="T94" fmla="*/ 0 w 336"/>
                <a:gd name="T95" fmla="*/ 41280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200" y="72"/>
                  </a:lnTo>
                  <a:lnTo>
                    <a:pt x="208" y="64"/>
                  </a:lnTo>
                  <a:lnTo>
                    <a:pt x="224" y="64"/>
                  </a:lnTo>
                  <a:lnTo>
                    <a:pt x="240" y="48"/>
                  </a:lnTo>
                  <a:lnTo>
                    <a:pt x="280" y="8"/>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1" name="Freeform 65"/>
            <p:cNvSpPr>
              <a:spLocks/>
            </p:cNvSpPr>
            <p:nvPr/>
          </p:nvSpPr>
          <p:spPr bwMode="auto">
            <a:xfrm>
              <a:off x="3326026" y="4149366"/>
              <a:ext cx="363186" cy="336284"/>
            </a:xfrm>
            <a:custGeom>
              <a:avLst/>
              <a:gdLst>
                <a:gd name="T0" fmla="*/ 158215 w 488"/>
                <a:gd name="T1" fmla="*/ 173473 h 432"/>
                <a:gd name="T2" fmla="*/ 166126 w 488"/>
                <a:gd name="T3" fmla="*/ 168884 h 432"/>
                <a:gd name="T4" fmla="*/ 174036 w 488"/>
                <a:gd name="T5" fmla="*/ 178062 h 432"/>
                <a:gd name="T6" fmla="*/ 178431 w 488"/>
                <a:gd name="T7" fmla="*/ 189994 h 432"/>
                <a:gd name="T8" fmla="*/ 186342 w 488"/>
                <a:gd name="T9" fmla="*/ 194584 h 432"/>
                <a:gd name="T10" fmla="*/ 229412 w 488"/>
                <a:gd name="T11" fmla="*/ 211105 h 432"/>
                <a:gd name="T12" fmla="*/ 229412 w 488"/>
                <a:gd name="T13" fmla="*/ 223037 h 432"/>
                <a:gd name="T14" fmla="*/ 233806 w 488"/>
                <a:gd name="T15" fmla="*/ 219365 h 432"/>
                <a:gd name="T16" fmla="*/ 237322 w 488"/>
                <a:gd name="T17" fmla="*/ 206516 h 432"/>
                <a:gd name="T18" fmla="*/ 233806 w 488"/>
                <a:gd name="T19" fmla="*/ 202844 h 432"/>
                <a:gd name="T20" fmla="*/ 241717 w 488"/>
                <a:gd name="T21" fmla="*/ 194584 h 432"/>
                <a:gd name="T22" fmla="*/ 237322 w 488"/>
                <a:gd name="T23" fmla="*/ 189994 h 432"/>
                <a:gd name="T24" fmla="*/ 229412 w 488"/>
                <a:gd name="T25" fmla="*/ 152363 h 432"/>
                <a:gd name="T26" fmla="*/ 229412 w 488"/>
                <a:gd name="T27" fmla="*/ 152363 h 432"/>
                <a:gd name="T28" fmla="*/ 229412 w 488"/>
                <a:gd name="T29" fmla="*/ 115649 h 432"/>
                <a:gd name="T30" fmla="*/ 225896 w 488"/>
                <a:gd name="T31" fmla="*/ 103717 h 432"/>
                <a:gd name="T32" fmla="*/ 221501 w 488"/>
                <a:gd name="T33" fmla="*/ 70674 h 432"/>
                <a:gd name="T34" fmla="*/ 217985 w 488"/>
                <a:gd name="T35" fmla="*/ 74346 h 432"/>
                <a:gd name="T36" fmla="*/ 213590 w 488"/>
                <a:gd name="T37" fmla="*/ 70674 h 432"/>
                <a:gd name="T38" fmla="*/ 210074 w 488"/>
                <a:gd name="T39" fmla="*/ 49564 h 432"/>
                <a:gd name="T40" fmla="*/ 210074 w 488"/>
                <a:gd name="T41" fmla="*/ 37632 h 432"/>
                <a:gd name="T42" fmla="*/ 202163 w 488"/>
                <a:gd name="T43" fmla="*/ 0 h 432"/>
                <a:gd name="T44" fmla="*/ 158215 w 488"/>
                <a:gd name="T45" fmla="*/ 8261 h 432"/>
                <a:gd name="T46" fmla="*/ 130967 w 488"/>
                <a:gd name="T47" fmla="*/ 37632 h 432"/>
                <a:gd name="T48" fmla="*/ 118661 w 488"/>
                <a:gd name="T49" fmla="*/ 57824 h 432"/>
                <a:gd name="T50" fmla="*/ 107235 w 488"/>
                <a:gd name="T51" fmla="*/ 70674 h 432"/>
                <a:gd name="T52" fmla="*/ 110750 w 488"/>
                <a:gd name="T53" fmla="*/ 70674 h 432"/>
                <a:gd name="T54" fmla="*/ 115145 w 488"/>
                <a:gd name="T55" fmla="*/ 74346 h 432"/>
                <a:gd name="T56" fmla="*/ 115145 w 488"/>
                <a:gd name="T57" fmla="*/ 82606 h 432"/>
                <a:gd name="T58" fmla="*/ 110750 w 488"/>
                <a:gd name="T59" fmla="*/ 82606 h 432"/>
                <a:gd name="T60" fmla="*/ 115145 w 488"/>
                <a:gd name="T61" fmla="*/ 95456 h 432"/>
                <a:gd name="T62" fmla="*/ 115145 w 488"/>
                <a:gd name="T63" fmla="*/ 99128 h 432"/>
                <a:gd name="T64" fmla="*/ 102840 w 488"/>
                <a:gd name="T65" fmla="*/ 107388 h 432"/>
                <a:gd name="T66" fmla="*/ 91413 w 488"/>
                <a:gd name="T67" fmla="*/ 120238 h 432"/>
                <a:gd name="T68" fmla="*/ 87018 w 488"/>
                <a:gd name="T69" fmla="*/ 120238 h 432"/>
                <a:gd name="T70" fmla="*/ 79107 w 488"/>
                <a:gd name="T71" fmla="*/ 120238 h 432"/>
                <a:gd name="T72" fmla="*/ 75592 w 488"/>
                <a:gd name="T73" fmla="*/ 123909 h 432"/>
                <a:gd name="T74" fmla="*/ 67681 w 488"/>
                <a:gd name="T75" fmla="*/ 123909 h 432"/>
                <a:gd name="T76" fmla="*/ 63286 w 488"/>
                <a:gd name="T77" fmla="*/ 120238 h 432"/>
                <a:gd name="T78" fmla="*/ 23732 w 488"/>
                <a:gd name="T79" fmla="*/ 132170 h 432"/>
                <a:gd name="T80" fmla="*/ 20216 w 488"/>
                <a:gd name="T81" fmla="*/ 136759 h 432"/>
                <a:gd name="T82" fmla="*/ 23732 w 488"/>
                <a:gd name="T83" fmla="*/ 145020 h 432"/>
                <a:gd name="T84" fmla="*/ 28127 w 488"/>
                <a:gd name="T85" fmla="*/ 152363 h 432"/>
                <a:gd name="T86" fmla="*/ 28127 w 488"/>
                <a:gd name="T87" fmla="*/ 156952 h 432"/>
                <a:gd name="T88" fmla="*/ 28127 w 488"/>
                <a:gd name="T89" fmla="*/ 160623 h 432"/>
                <a:gd name="T90" fmla="*/ 20216 w 488"/>
                <a:gd name="T91" fmla="*/ 168884 h 432"/>
                <a:gd name="T92" fmla="*/ 15821 w 488"/>
                <a:gd name="T93" fmla="*/ 178062 h 432"/>
                <a:gd name="T94" fmla="*/ 15821 w 488"/>
                <a:gd name="T95" fmla="*/ 178062 h 432"/>
                <a:gd name="T96" fmla="*/ 4395 w 488"/>
                <a:gd name="T97" fmla="*/ 189994 h 432"/>
                <a:gd name="T98" fmla="*/ 0 w 488"/>
                <a:gd name="T99" fmla="*/ 189994 h 432"/>
                <a:gd name="T100" fmla="*/ 4395 w 488"/>
                <a:gd name="T101" fmla="*/ 202844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2" name="Freeform 66"/>
            <p:cNvSpPr>
              <a:spLocks/>
            </p:cNvSpPr>
            <p:nvPr/>
          </p:nvSpPr>
          <p:spPr bwMode="auto">
            <a:xfrm>
              <a:off x="2902308" y="4516588"/>
              <a:ext cx="180248" cy="337629"/>
            </a:xfrm>
            <a:custGeom>
              <a:avLst/>
              <a:gdLst>
                <a:gd name="T0" fmla="*/ 0 w 240"/>
                <a:gd name="T1" fmla="*/ 224696 h 432"/>
                <a:gd name="T2" fmla="*/ 0 w 240"/>
                <a:gd name="T3" fmla="*/ 216374 h 432"/>
                <a:gd name="T4" fmla="*/ 4422 w 240"/>
                <a:gd name="T5" fmla="*/ 211750 h 432"/>
                <a:gd name="T6" fmla="*/ 4422 w 240"/>
                <a:gd name="T7" fmla="*/ 203428 h 432"/>
                <a:gd name="T8" fmla="*/ 12382 w 240"/>
                <a:gd name="T9" fmla="*/ 185859 h 432"/>
                <a:gd name="T10" fmla="*/ 15919 w 240"/>
                <a:gd name="T11" fmla="*/ 177537 h 432"/>
                <a:gd name="T12" fmla="*/ 15919 w 240"/>
                <a:gd name="T13" fmla="*/ 165517 h 432"/>
                <a:gd name="T14" fmla="*/ 12382 w 240"/>
                <a:gd name="T15" fmla="*/ 157195 h 432"/>
                <a:gd name="T16" fmla="*/ 12382 w 240"/>
                <a:gd name="T17" fmla="*/ 144249 h 432"/>
                <a:gd name="T18" fmla="*/ 12382 w 240"/>
                <a:gd name="T19" fmla="*/ 139626 h 432"/>
                <a:gd name="T20" fmla="*/ 4422 w 240"/>
                <a:gd name="T21" fmla="*/ 16644 h 432"/>
                <a:gd name="T22" fmla="*/ 12382 w 240"/>
                <a:gd name="T23" fmla="*/ 16644 h 432"/>
                <a:gd name="T24" fmla="*/ 28301 w 240"/>
                <a:gd name="T25" fmla="*/ 8322 h 432"/>
                <a:gd name="T26" fmla="*/ 106129 w 240"/>
                <a:gd name="T27" fmla="*/ 0 h 432"/>
                <a:gd name="T28" fmla="*/ 106129 w 240"/>
                <a:gd name="T29" fmla="*/ 8322 h 432"/>
                <a:gd name="T30" fmla="*/ 122048 w 240"/>
                <a:gd name="T31" fmla="*/ 144249 h 432"/>
                <a:gd name="T32" fmla="*/ 117626 w 240"/>
                <a:gd name="T33" fmla="*/ 152571 h 432"/>
                <a:gd name="T34" fmla="*/ 122048 w 240"/>
                <a:gd name="T35" fmla="*/ 160893 h 432"/>
                <a:gd name="T36" fmla="*/ 109667 w 240"/>
                <a:gd name="T37" fmla="*/ 165517 h 432"/>
                <a:gd name="T38" fmla="*/ 98169 w 240"/>
                <a:gd name="T39" fmla="*/ 165517 h 432"/>
                <a:gd name="T40" fmla="*/ 101707 w 240"/>
                <a:gd name="T41" fmla="*/ 173839 h 432"/>
                <a:gd name="T42" fmla="*/ 98169 w 240"/>
                <a:gd name="T43" fmla="*/ 182161 h 432"/>
                <a:gd name="T44" fmla="*/ 89325 w 240"/>
                <a:gd name="T45" fmla="*/ 191407 h 432"/>
                <a:gd name="T46" fmla="*/ 84903 w 240"/>
                <a:gd name="T47" fmla="*/ 203428 h 432"/>
                <a:gd name="T48" fmla="*/ 73406 w 240"/>
                <a:gd name="T49" fmla="*/ 208052 h 432"/>
                <a:gd name="T50" fmla="*/ 68984 w 240"/>
                <a:gd name="T51" fmla="*/ 199730 h 432"/>
                <a:gd name="T52" fmla="*/ 61024 w 240"/>
                <a:gd name="T53" fmla="*/ 211750 h 432"/>
                <a:gd name="T54" fmla="*/ 56602 w 240"/>
                <a:gd name="T55" fmla="*/ 220072 h 432"/>
                <a:gd name="T56" fmla="*/ 53065 w 240"/>
                <a:gd name="T57" fmla="*/ 211750 h 432"/>
                <a:gd name="T58" fmla="*/ 40683 w 240"/>
                <a:gd name="T59" fmla="*/ 220072 h 432"/>
                <a:gd name="T60" fmla="*/ 37145 w 240"/>
                <a:gd name="T61" fmla="*/ 224696 h 432"/>
                <a:gd name="T62" fmla="*/ 23879 w 240"/>
                <a:gd name="T63" fmla="*/ 216374 h 432"/>
                <a:gd name="T64" fmla="*/ 20341 w 240"/>
                <a:gd name="T65" fmla="*/ 220072 h 432"/>
                <a:gd name="T66" fmla="*/ 20341 w 240"/>
                <a:gd name="T67" fmla="*/ 216374 h 432"/>
                <a:gd name="T68" fmla="*/ 20341 w 240"/>
                <a:gd name="T69" fmla="*/ 224696 h 432"/>
                <a:gd name="T70" fmla="*/ 15919 w 240"/>
                <a:gd name="T71" fmla="*/ 224696 h 432"/>
                <a:gd name="T72" fmla="*/ 12382 w 240"/>
                <a:gd name="T73" fmla="*/ 220072 h 432"/>
                <a:gd name="T74" fmla="*/ 4422 w 240"/>
                <a:gd name="T75" fmla="*/ 220072 h 432"/>
                <a:gd name="T76" fmla="*/ 4422 w 240"/>
                <a:gd name="T77" fmla="*/ 220072 h 432"/>
                <a:gd name="T78" fmla="*/ 4422 w 240"/>
                <a:gd name="T79" fmla="*/ 229319 h 432"/>
                <a:gd name="T80" fmla="*/ 4422 w 240"/>
                <a:gd name="T81" fmla="*/ 229319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3" name="Freeform 67"/>
            <p:cNvSpPr>
              <a:spLocks/>
            </p:cNvSpPr>
            <p:nvPr/>
          </p:nvSpPr>
          <p:spPr bwMode="auto">
            <a:xfrm>
              <a:off x="3289707" y="4404942"/>
              <a:ext cx="347045" cy="238088"/>
            </a:xfrm>
            <a:custGeom>
              <a:avLst/>
              <a:gdLst>
                <a:gd name="T0" fmla="*/ 60937 w 464"/>
                <a:gd name="T1" fmla="*/ 150165 h 304"/>
                <a:gd name="T2" fmla="*/ 201355 w 464"/>
                <a:gd name="T3" fmla="*/ 125291 h 304"/>
                <a:gd name="T4" fmla="*/ 201355 w 464"/>
                <a:gd name="T5" fmla="*/ 125291 h 304"/>
                <a:gd name="T6" fmla="*/ 201355 w 464"/>
                <a:gd name="T7" fmla="*/ 113315 h 304"/>
                <a:gd name="T8" fmla="*/ 209304 w 464"/>
                <a:gd name="T9" fmla="*/ 113315 h 304"/>
                <a:gd name="T10" fmla="*/ 212836 w 464"/>
                <a:gd name="T11" fmla="*/ 117000 h 304"/>
                <a:gd name="T12" fmla="*/ 212836 w 464"/>
                <a:gd name="T13" fmla="*/ 117000 h 304"/>
                <a:gd name="T14" fmla="*/ 220784 w 464"/>
                <a:gd name="T15" fmla="*/ 108708 h 304"/>
                <a:gd name="T16" fmla="*/ 220784 w 464"/>
                <a:gd name="T17" fmla="*/ 108708 h 304"/>
                <a:gd name="T18" fmla="*/ 220784 w 464"/>
                <a:gd name="T19" fmla="*/ 105023 h 304"/>
                <a:gd name="T20" fmla="*/ 228733 w 464"/>
                <a:gd name="T21" fmla="*/ 96732 h 304"/>
                <a:gd name="T22" fmla="*/ 233148 w 464"/>
                <a:gd name="T23" fmla="*/ 92126 h 304"/>
                <a:gd name="T24" fmla="*/ 233148 w 464"/>
                <a:gd name="T25" fmla="*/ 92126 h 304"/>
                <a:gd name="T26" fmla="*/ 233148 w 464"/>
                <a:gd name="T27" fmla="*/ 88441 h 304"/>
                <a:gd name="T28" fmla="*/ 233148 w 464"/>
                <a:gd name="T29" fmla="*/ 88441 h 304"/>
                <a:gd name="T30" fmla="*/ 217252 w 464"/>
                <a:gd name="T31" fmla="*/ 74622 h 304"/>
                <a:gd name="T32" fmla="*/ 209304 w 464"/>
                <a:gd name="T33" fmla="*/ 70937 h 304"/>
                <a:gd name="T34" fmla="*/ 209304 w 464"/>
                <a:gd name="T35" fmla="*/ 62645 h 304"/>
                <a:gd name="T36" fmla="*/ 212836 w 464"/>
                <a:gd name="T37" fmla="*/ 62645 h 304"/>
                <a:gd name="T38" fmla="*/ 212836 w 464"/>
                <a:gd name="T39" fmla="*/ 58039 h 304"/>
                <a:gd name="T40" fmla="*/ 212836 w 464"/>
                <a:gd name="T41" fmla="*/ 58039 h 304"/>
                <a:gd name="T42" fmla="*/ 209304 w 464"/>
                <a:gd name="T43" fmla="*/ 49748 h 304"/>
                <a:gd name="T44" fmla="*/ 209304 w 464"/>
                <a:gd name="T45" fmla="*/ 49748 h 304"/>
                <a:gd name="T46" fmla="*/ 217252 w 464"/>
                <a:gd name="T47" fmla="*/ 41457 h 304"/>
                <a:gd name="T48" fmla="*/ 217252 w 464"/>
                <a:gd name="T49" fmla="*/ 41457 h 304"/>
                <a:gd name="T50" fmla="*/ 217252 w 464"/>
                <a:gd name="T51" fmla="*/ 33165 h 304"/>
                <a:gd name="T52" fmla="*/ 220784 w 464"/>
                <a:gd name="T53" fmla="*/ 29480 h 304"/>
                <a:gd name="T54" fmla="*/ 220784 w 464"/>
                <a:gd name="T55" fmla="*/ 29480 h 304"/>
                <a:gd name="T56" fmla="*/ 212836 w 464"/>
                <a:gd name="T57" fmla="*/ 24874 h 304"/>
                <a:gd name="T58" fmla="*/ 209304 w 464"/>
                <a:gd name="T59" fmla="*/ 24874 h 304"/>
                <a:gd name="T60" fmla="*/ 204888 w 464"/>
                <a:gd name="T61" fmla="*/ 21189 h 304"/>
                <a:gd name="T62" fmla="*/ 204888 w 464"/>
                <a:gd name="T63" fmla="*/ 12898 h 304"/>
                <a:gd name="T64" fmla="*/ 201355 w 464"/>
                <a:gd name="T65" fmla="*/ 8291 h 304"/>
                <a:gd name="T66" fmla="*/ 196940 w 464"/>
                <a:gd name="T67" fmla="*/ 8291 h 304"/>
                <a:gd name="T68" fmla="*/ 193407 w 464"/>
                <a:gd name="T69" fmla="*/ 0 h 304"/>
                <a:gd name="T70" fmla="*/ 188992 w 464"/>
                <a:gd name="T71" fmla="*/ 0 h 304"/>
                <a:gd name="T72" fmla="*/ 164264 w 464"/>
                <a:gd name="T73" fmla="*/ 4606 h 304"/>
                <a:gd name="T74" fmla="*/ 108626 w 464"/>
                <a:gd name="T75" fmla="*/ 16583 h 304"/>
                <a:gd name="T76" fmla="*/ 47689 w 464"/>
                <a:gd name="T77" fmla="*/ 29480 h 304"/>
                <a:gd name="T78" fmla="*/ 28260 w 464"/>
                <a:gd name="T79" fmla="*/ 33165 h 304"/>
                <a:gd name="T80" fmla="*/ 28260 w 464"/>
                <a:gd name="T81" fmla="*/ 33165 h 304"/>
                <a:gd name="T82" fmla="*/ 23845 w 464"/>
                <a:gd name="T83" fmla="*/ 21189 h 304"/>
                <a:gd name="T84" fmla="*/ 23845 w 464"/>
                <a:gd name="T85" fmla="*/ 21189 h 304"/>
                <a:gd name="T86" fmla="*/ 20312 w 464"/>
                <a:gd name="T87" fmla="*/ 24874 h 304"/>
                <a:gd name="T88" fmla="*/ 7948 w 464"/>
                <a:gd name="T89" fmla="*/ 37772 h 304"/>
                <a:gd name="T90" fmla="*/ 0 w 464"/>
                <a:gd name="T91" fmla="*/ 41457 h 304"/>
                <a:gd name="T92" fmla="*/ 0 w 464"/>
                <a:gd name="T93" fmla="*/ 41457 h 304"/>
                <a:gd name="T94" fmla="*/ 12364 w 464"/>
                <a:gd name="T95" fmla="*/ 113315 h 304"/>
                <a:gd name="T96" fmla="*/ 20312 w 464"/>
                <a:gd name="T97" fmla="*/ 159377 h 304"/>
                <a:gd name="T98" fmla="*/ 20312 w 464"/>
                <a:gd name="T99" fmla="*/ 159377 h 304"/>
                <a:gd name="T100" fmla="*/ 60937 w 464"/>
                <a:gd name="T101" fmla="*/ 150165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4" name="Freeform 68"/>
            <p:cNvSpPr>
              <a:spLocks/>
            </p:cNvSpPr>
            <p:nvPr/>
          </p:nvSpPr>
          <p:spPr bwMode="auto">
            <a:xfrm>
              <a:off x="3630026" y="4122464"/>
              <a:ext cx="92814" cy="201770"/>
            </a:xfrm>
            <a:custGeom>
              <a:avLst/>
              <a:gdLst>
                <a:gd name="T0" fmla="*/ 23319 w 128"/>
                <a:gd name="T1" fmla="*/ 123293 h 256"/>
                <a:gd name="T2" fmla="*/ 19001 w 128"/>
                <a:gd name="T3" fmla="*/ 97337 h 256"/>
                <a:gd name="T4" fmla="*/ 19001 w 128"/>
                <a:gd name="T5" fmla="*/ 88994 h 256"/>
                <a:gd name="T6" fmla="*/ 15546 w 128"/>
                <a:gd name="T7" fmla="*/ 88994 h 256"/>
                <a:gd name="T8" fmla="*/ 15546 w 128"/>
                <a:gd name="T9" fmla="*/ 93629 h 256"/>
                <a:gd name="T10" fmla="*/ 15546 w 128"/>
                <a:gd name="T11" fmla="*/ 93629 h 256"/>
                <a:gd name="T12" fmla="*/ 11228 w 128"/>
                <a:gd name="T13" fmla="*/ 88994 h 256"/>
                <a:gd name="T14" fmla="*/ 11228 w 128"/>
                <a:gd name="T15" fmla="*/ 88994 h 256"/>
                <a:gd name="T16" fmla="*/ 7773 w 128"/>
                <a:gd name="T17" fmla="*/ 68599 h 256"/>
                <a:gd name="T18" fmla="*/ 7773 w 128"/>
                <a:gd name="T19" fmla="*/ 55621 h 256"/>
                <a:gd name="T20" fmla="*/ 7773 w 128"/>
                <a:gd name="T21" fmla="*/ 55621 h 256"/>
                <a:gd name="T22" fmla="*/ 3455 w 128"/>
                <a:gd name="T23" fmla="*/ 47278 h 256"/>
                <a:gd name="T24" fmla="*/ 0 w 128"/>
                <a:gd name="T25" fmla="*/ 16686 h 256"/>
                <a:gd name="T26" fmla="*/ 0 w 128"/>
                <a:gd name="T27" fmla="*/ 16686 h 256"/>
                <a:gd name="T28" fmla="*/ 61321 w 128"/>
                <a:gd name="T29" fmla="*/ 0 h 256"/>
                <a:gd name="T30" fmla="*/ 61321 w 128"/>
                <a:gd name="T31" fmla="*/ 0 h 256"/>
                <a:gd name="T32" fmla="*/ 61321 w 128"/>
                <a:gd name="T33" fmla="*/ 4635 h 256"/>
                <a:gd name="T34" fmla="*/ 61321 w 128"/>
                <a:gd name="T35" fmla="*/ 4635 h 256"/>
                <a:gd name="T36" fmla="*/ 61321 w 128"/>
                <a:gd name="T37" fmla="*/ 8343 h 256"/>
                <a:gd name="T38" fmla="*/ 57003 w 128"/>
                <a:gd name="T39" fmla="*/ 12978 h 256"/>
                <a:gd name="T40" fmla="*/ 57003 w 128"/>
                <a:gd name="T41" fmla="*/ 12978 h 256"/>
                <a:gd name="T42" fmla="*/ 61321 w 128"/>
                <a:gd name="T43" fmla="*/ 16686 h 256"/>
                <a:gd name="T44" fmla="*/ 61321 w 128"/>
                <a:gd name="T45" fmla="*/ 29665 h 256"/>
                <a:gd name="T46" fmla="*/ 61321 w 128"/>
                <a:gd name="T47" fmla="*/ 34300 h 256"/>
                <a:gd name="T48" fmla="*/ 53548 w 128"/>
                <a:gd name="T49" fmla="*/ 38935 h 256"/>
                <a:gd name="T50" fmla="*/ 53548 w 128"/>
                <a:gd name="T51" fmla="*/ 38935 h 256"/>
                <a:gd name="T52" fmla="*/ 53548 w 128"/>
                <a:gd name="T53" fmla="*/ 38935 h 256"/>
                <a:gd name="T54" fmla="*/ 53548 w 128"/>
                <a:gd name="T55" fmla="*/ 38935 h 256"/>
                <a:gd name="T56" fmla="*/ 49230 w 128"/>
                <a:gd name="T57" fmla="*/ 42643 h 256"/>
                <a:gd name="T58" fmla="*/ 49230 w 128"/>
                <a:gd name="T59" fmla="*/ 42643 h 256"/>
                <a:gd name="T60" fmla="*/ 53548 w 128"/>
                <a:gd name="T61" fmla="*/ 47278 h 256"/>
                <a:gd name="T62" fmla="*/ 53548 w 128"/>
                <a:gd name="T63" fmla="*/ 55621 h 256"/>
                <a:gd name="T64" fmla="*/ 53548 w 128"/>
                <a:gd name="T65" fmla="*/ 68599 h 256"/>
                <a:gd name="T66" fmla="*/ 49230 w 128"/>
                <a:gd name="T67" fmla="*/ 72307 h 256"/>
                <a:gd name="T68" fmla="*/ 49230 w 128"/>
                <a:gd name="T69" fmla="*/ 76942 h 256"/>
                <a:gd name="T70" fmla="*/ 49230 w 128"/>
                <a:gd name="T71" fmla="*/ 80650 h 256"/>
                <a:gd name="T72" fmla="*/ 45775 w 128"/>
                <a:gd name="T73" fmla="*/ 85285 h 256"/>
                <a:gd name="T74" fmla="*/ 45775 w 128"/>
                <a:gd name="T75" fmla="*/ 93629 h 256"/>
                <a:gd name="T76" fmla="*/ 49230 w 128"/>
                <a:gd name="T77" fmla="*/ 97337 h 256"/>
                <a:gd name="T78" fmla="*/ 49230 w 128"/>
                <a:gd name="T79" fmla="*/ 101972 h 256"/>
                <a:gd name="T80" fmla="*/ 53548 w 128"/>
                <a:gd name="T81" fmla="*/ 111242 h 256"/>
                <a:gd name="T82" fmla="*/ 53548 w 128"/>
                <a:gd name="T83" fmla="*/ 114950 h 256"/>
                <a:gd name="T84" fmla="*/ 49230 w 128"/>
                <a:gd name="T85" fmla="*/ 119585 h 256"/>
                <a:gd name="T86" fmla="*/ 49230 w 128"/>
                <a:gd name="T87" fmla="*/ 127928 h 256"/>
                <a:gd name="T88" fmla="*/ 53548 w 128"/>
                <a:gd name="T89" fmla="*/ 127928 h 256"/>
                <a:gd name="T90" fmla="*/ 53548 w 128"/>
                <a:gd name="T91" fmla="*/ 127928 h 256"/>
                <a:gd name="T92" fmla="*/ 26774 w 128"/>
                <a:gd name="T93" fmla="*/ 136271 h 256"/>
                <a:gd name="T94" fmla="*/ 26774 w 128"/>
                <a:gd name="T95" fmla="*/ 136271 h 256"/>
                <a:gd name="T96" fmla="*/ 23319 w 128"/>
                <a:gd name="T97" fmla="*/ 123293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5" name="Freeform 69"/>
            <p:cNvSpPr>
              <a:spLocks/>
            </p:cNvSpPr>
            <p:nvPr/>
          </p:nvSpPr>
          <p:spPr bwMode="auto">
            <a:xfrm>
              <a:off x="2824290" y="4730465"/>
              <a:ext cx="435824" cy="231363"/>
            </a:xfrm>
            <a:custGeom>
              <a:avLst/>
              <a:gdLst>
                <a:gd name="T0" fmla="*/ 251931 w 584"/>
                <a:gd name="T1" fmla="*/ 16672 h 296"/>
                <a:gd name="T2" fmla="*/ 251931 w 584"/>
                <a:gd name="T3" fmla="*/ 12967 h 296"/>
                <a:gd name="T4" fmla="*/ 240479 w 584"/>
                <a:gd name="T5" fmla="*/ 16672 h 296"/>
                <a:gd name="T6" fmla="*/ 228147 w 584"/>
                <a:gd name="T7" fmla="*/ 16672 h 296"/>
                <a:gd name="T8" fmla="*/ 220219 w 584"/>
                <a:gd name="T9" fmla="*/ 16672 h 296"/>
                <a:gd name="T10" fmla="*/ 215815 w 584"/>
                <a:gd name="T11" fmla="*/ 16672 h 296"/>
                <a:gd name="T12" fmla="*/ 195555 w 584"/>
                <a:gd name="T13" fmla="*/ 12967 h 296"/>
                <a:gd name="T14" fmla="*/ 192031 w 584"/>
                <a:gd name="T15" fmla="*/ 0 h 296"/>
                <a:gd name="T16" fmla="*/ 171771 w 584"/>
                <a:gd name="T17" fmla="*/ 0 h 296"/>
                <a:gd name="T18" fmla="*/ 171771 w 584"/>
                <a:gd name="T19" fmla="*/ 12967 h 296"/>
                <a:gd name="T20" fmla="*/ 160320 w 584"/>
                <a:gd name="T21" fmla="*/ 21304 h 296"/>
                <a:gd name="T22" fmla="*/ 147987 w 584"/>
                <a:gd name="T23" fmla="*/ 29640 h 296"/>
                <a:gd name="T24" fmla="*/ 147987 w 584"/>
                <a:gd name="T25" fmla="*/ 37976 h 296"/>
                <a:gd name="T26" fmla="*/ 135655 w 584"/>
                <a:gd name="T27" fmla="*/ 47238 h 296"/>
                <a:gd name="T28" fmla="*/ 124204 w 584"/>
                <a:gd name="T29" fmla="*/ 63911 h 296"/>
                <a:gd name="T30" fmla="*/ 116276 w 584"/>
                <a:gd name="T31" fmla="*/ 55574 h 296"/>
                <a:gd name="T32" fmla="*/ 108348 w 584"/>
                <a:gd name="T33" fmla="*/ 75952 h 296"/>
                <a:gd name="T34" fmla="*/ 100420 w 584"/>
                <a:gd name="T35" fmla="*/ 67616 h 296"/>
                <a:gd name="T36" fmla="*/ 88088 w 584"/>
                <a:gd name="T37" fmla="*/ 80583 h 296"/>
                <a:gd name="T38" fmla="*/ 71351 w 584"/>
                <a:gd name="T39" fmla="*/ 75952 h 296"/>
                <a:gd name="T40" fmla="*/ 71351 w 584"/>
                <a:gd name="T41" fmla="*/ 72247 h 296"/>
                <a:gd name="T42" fmla="*/ 67828 w 584"/>
                <a:gd name="T43" fmla="*/ 80583 h 296"/>
                <a:gd name="T44" fmla="*/ 63423 w 584"/>
                <a:gd name="T45" fmla="*/ 75952 h 296"/>
                <a:gd name="T46" fmla="*/ 55495 w 584"/>
                <a:gd name="T47" fmla="*/ 75952 h 296"/>
                <a:gd name="T48" fmla="*/ 55495 w 584"/>
                <a:gd name="T49" fmla="*/ 80583 h 296"/>
                <a:gd name="T50" fmla="*/ 51972 w 584"/>
                <a:gd name="T51" fmla="*/ 85214 h 296"/>
                <a:gd name="T52" fmla="*/ 51972 w 584"/>
                <a:gd name="T53" fmla="*/ 88919 h 296"/>
                <a:gd name="T54" fmla="*/ 51972 w 584"/>
                <a:gd name="T55" fmla="*/ 97255 h 296"/>
                <a:gd name="T56" fmla="*/ 44044 w 584"/>
                <a:gd name="T57" fmla="*/ 101886 h 296"/>
                <a:gd name="T58" fmla="*/ 39639 w 584"/>
                <a:gd name="T59" fmla="*/ 119485 h 296"/>
                <a:gd name="T60" fmla="*/ 36116 w 584"/>
                <a:gd name="T61" fmla="*/ 123190 h 296"/>
                <a:gd name="T62" fmla="*/ 12332 w 584"/>
                <a:gd name="T63" fmla="*/ 123190 h 296"/>
                <a:gd name="T64" fmla="*/ 12332 w 584"/>
                <a:gd name="T65" fmla="*/ 131526 h 296"/>
                <a:gd name="T66" fmla="*/ 15856 w 584"/>
                <a:gd name="T67" fmla="*/ 136157 h 296"/>
                <a:gd name="T68" fmla="*/ 12332 w 584"/>
                <a:gd name="T69" fmla="*/ 152830 h 296"/>
                <a:gd name="T70" fmla="*/ 7928 w 584"/>
                <a:gd name="T71" fmla="*/ 152830 h 296"/>
                <a:gd name="T72" fmla="*/ 59900 w 584"/>
                <a:gd name="T73" fmla="*/ 152830 h 296"/>
                <a:gd name="T74" fmla="*/ 55495 w 584"/>
                <a:gd name="T75" fmla="*/ 144493 h 296"/>
                <a:gd name="T76" fmla="*/ 71351 w 584"/>
                <a:gd name="T77" fmla="*/ 144493 h 296"/>
                <a:gd name="T78" fmla="*/ 248407 w 584"/>
                <a:gd name="T79" fmla="*/ 119485 h 296"/>
                <a:gd name="T80" fmla="*/ 259859 w 584"/>
                <a:gd name="T81" fmla="*/ 110223 h 296"/>
                <a:gd name="T82" fmla="*/ 270429 w 584"/>
                <a:gd name="T83" fmla="*/ 90772 h 296"/>
                <a:gd name="T84" fmla="*/ 283642 w 584"/>
                <a:gd name="T85" fmla="*/ 75952 h 296"/>
                <a:gd name="T86" fmla="*/ 292451 w 584"/>
                <a:gd name="T87" fmla="*/ 67616 h 296"/>
                <a:gd name="T88" fmla="*/ 283642 w 584"/>
                <a:gd name="T89" fmla="*/ 63911 h 296"/>
                <a:gd name="T90" fmla="*/ 275714 w 584"/>
                <a:gd name="T91" fmla="*/ 59279 h 296"/>
                <a:gd name="T92" fmla="*/ 264263 w 584"/>
                <a:gd name="T93" fmla="*/ 37976 h 296"/>
                <a:gd name="T94" fmla="*/ 259859 w 584"/>
                <a:gd name="T95" fmla="*/ 25008 h 296"/>
                <a:gd name="T96" fmla="*/ 259859 w 584"/>
                <a:gd name="T97" fmla="*/ 21304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96" y="224"/>
                  </a:lnTo>
                  <a:lnTo>
                    <a:pt x="504" y="216"/>
                  </a:lnTo>
                  <a:lnTo>
                    <a:pt x="504" y="208"/>
                  </a:lnTo>
                  <a:lnTo>
                    <a:pt x="520" y="208"/>
                  </a:lnTo>
                  <a:lnTo>
                    <a:pt x="524" y="192"/>
                  </a:lnTo>
                  <a:lnTo>
                    <a:pt x="536" y="184"/>
                  </a:lnTo>
                  <a:lnTo>
                    <a:pt x="542" y="172"/>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6" name="Freeform 70"/>
            <p:cNvSpPr>
              <a:spLocks/>
            </p:cNvSpPr>
            <p:nvPr/>
          </p:nvSpPr>
          <p:spPr bwMode="auto">
            <a:xfrm>
              <a:off x="3213035" y="4574429"/>
              <a:ext cx="274407" cy="279788"/>
            </a:xfrm>
            <a:custGeom>
              <a:avLst/>
              <a:gdLst>
                <a:gd name="T0" fmla="*/ 23793 w 368"/>
                <a:gd name="T1" fmla="*/ 168590 h 360"/>
                <a:gd name="T2" fmla="*/ 15862 w 368"/>
                <a:gd name="T3" fmla="*/ 163984 h 360"/>
                <a:gd name="T4" fmla="*/ 4406 w 368"/>
                <a:gd name="T5" fmla="*/ 143716 h 360"/>
                <a:gd name="T6" fmla="*/ 0 w 368"/>
                <a:gd name="T7" fmla="*/ 129897 h 360"/>
                <a:gd name="T8" fmla="*/ 0 w 368"/>
                <a:gd name="T9" fmla="*/ 126212 h 360"/>
                <a:gd name="T10" fmla="*/ 7931 w 368"/>
                <a:gd name="T11" fmla="*/ 126212 h 360"/>
                <a:gd name="T12" fmla="*/ 15862 w 368"/>
                <a:gd name="T13" fmla="*/ 117921 h 360"/>
                <a:gd name="T14" fmla="*/ 15862 w 368"/>
                <a:gd name="T15" fmla="*/ 101338 h 360"/>
                <a:gd name="T16" fmla="*/ 23793 w 368"/>
                <a:gd name="T17" fmla="*/ 101338 h 360"/>
                <a:gd name="T18" fmla="*/ 28199 w 368"/>
                <a:gd name="T19" fmla="*/ 92126 h 360"/>
                <a:gd name="T20" fmla="*/ 39654 w 368"/>
                <a:gd name="T21" fmla="*/ 71858 h 360"/>
                <a:gd name="T22" fmla="*/ 39654 w 368"/>
                <a:gd name="T23" fmla="*/ 71858 h 360"/>
                <a:gd name="T24" fmla="*/ 55516 w 368"/>
                <a:gd name="T25" fmla="*/ 58961 h 360"/>
                <a:gd name="T26" fmla="*/ 59922 w 368"/>
                <a:gd name="T27" fmla="*/ 41457 h 360"/>
                <a:gd name="T28" fmla="*/ 63447 w 368"/>
                <a:gd name="T29" fmla="*/ 21189 h 360"/>
                <a:gd name="T30" fmla="*/ 59922 w 368"/>
                <a:gd name="T31" fmla="*/ 0 h 360"/>
                <a:gd name="T32" fmla="*/ 63447 w 368"/>
                <a:gd name="T33" fmla="*/ 0 h 360"/>
                <a:gd name="T34" fmla="*/ 111913 w 368"/>
                <a:gd name="T35" fmla="*/ 37772 h 360"/>
                <a:gd name="T36" fmla="*/ 116319 w 368"/>
                <a:gd name="T37" fmla="*/ 63567 h 360"/>
                <a:gd name="T38" fmla="*/ 127775 w 368"/>
                <a:gd name="T39" fmla="*/ 50669 h 360"/>
                <a:gd name="T40" fmla="*/ 140112 w 368"/>
                <a:gd name="T41" fmla="*/ 41457 h 360"/>
                <a:gd name="T42" fmla="*/ 148043 w 368"/>
                <a:gd name="T43" fmla="*/ 41457 h 360"/>
                <a:gd name="T44" fmla="*/ 155974 w 368"/>
                <a:gd name="T45" fmla="*/ 33165 h 360"/>
                <a:gd name="T46" fmla="*/ 171835 w 368"/>
                <a:gd name="T47" fmla="*/ 33165 h 360"/>
                <a:gd name="T48" fmla="*/ 175360 w 368"/>
                <a:gd name="T49" fmla="*/ 33165 h 360"/>
                <a:gd name="T50" fmla="*/ 184172 w 368"/>
                <a:gd name="T51" fmla="*/ 46063 h 360"/>
                <a:gd name="T52" fmla="*/ 179766 w 368"/>
                <a:gd name="T53" fmla="*/ 55276 h 360"/>
                <a:gd name="T54" fmla="*/ 163904 w 368"/>
                <a:gd name="T55" fmla="*/ 50669 h 360"/>
                <a:gd name="T56" fmla="*/ 155974 w 368"/>
                <a:gd name="T57" fmla="*/ 46063 h 360"/>
                <a:gd name="T58" fmla="*/ 151568 w 368"/>
                <a:gd name="T59" fmla="*/ 63567 h 360"/>
                <a:gd name="T60" fmla="*/ 148043 w 368"/>
                <a:gd name="T61" fmla="*/ 75543 h 360"/>
                <a:gd name="T62" fmla="*/ 143637 w 368"/>
                <a:gd name="T63" fmla="*/ 83835 h 360"/>
                <a:gd name="T64" fmla="*/ 132181 w 368"/>
                <a:gd name="T65" fmla="*/ 83835 h 360"/>
                <a:gd name="T66" fmla="*/ 132181 w 368"/>
                <a:gd name="T67" fmla="*/ 101338 h 360"/>
                <a:gd name="T68" fmla="*/ 116319 w 368"/>
                <a:gd name="T69" fmla="*/ 101338 h 360"/>
                <a:gd name="T70" fmla="*/ 111913 w 368"/>
                <a:gd name="T71" fmla="*/ 109630 h 360"/>
                <a:gd name="T72" fmla="*/ 111913 w 368"/>
                <a:gd name="T73" fmla="*/ 117921 h 360"/>
                <a:gd name="T74" fmla="*/ 108388 w 368"/>
                <a:gd name="T75" fmla="*/ 126212 h 360"/>
                <a:gd name="T76" fmla="*/ 103982 w 368"/>
                <a:gd name="T77" fmla="*/ 138189 h 360"/>
                <a:gd name="T78" fmla="*/ 100458 w 368"/>
                <a:gd name="T79" fmla="*/ 155693 h 360"/>
                <a:gd name="T80" fmla="*/ 96052 w 368"/>
                <a:gd name="T81" fmla="*/ 160299 h 360"/>
                <a:gd name="T82" fmla="*/ 100458 w 368"/>
                <a:gd name="T83" fmla="*/ 163984 h 360"/>
                <a:gd name="T84" fmla="*/ 92527 w 368"/>
                <a:gd name="T85" fmla="*/ 168590 h 360"/>
                <a:gd name="T86" fmla="*/ 83715 w 368"/>
                <a:gd name="T87" fmla="*/ 172275 h 360"/>
                <a:gd name="T88" fmla="*/ 75784 w 368"/>
                <a:gd name="T89" fmla="*/ 176882 h 360"/>
                <a:gd name="T90" fmla="*/ 71378 w 368"/>
                <a:gd name="T91" fmla="*/ 180567 h 360"/>
                <a:gd name="T92" fmla="*/ 59922 w 368"/>
                <a:gd name="T93" fmla="*/ 180567 h 360"/>
                <a:gd name="T94" fmla="*/ 55516 w 368"/>
                <a:gd name="T95" fmla="*/ 180567 h 360"/>
                <a:gd name="T96" fmla="*/ 44060 w 368"/>
                <a:gd name="T97" fmla="*/ 185173 h 360"/>
                <a:gd name="T98" fmla="*/ 31723 w 368"/>
                <a:gd name="T99" fmla="*/ 176882 h 360"/>
                <a:gd name="T100" fmla="*/ 28199 w 368"/>
                <a:gd name="T101" fmla="*/ 172275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7" name="Freeform 71"/>
            <p:cNvSpPr>
              <a:spLocks/>
            </p:cNvSpPr>
            <p:nvPr/>
          </p:nvSpPr>
          <p:spPr bwMode="auto">
            <a:xfrm>
              <a:off x="3701318" y="4099596"/>
              <a:ext cx="102230" cy="212531"/>
            </a:xfrm>
            <a:custGeom>
              <a:avLst/>
              <a:gdLst>
                <a:gd name="T0" fmla="*/ 53325 w 136"/>
                <a:gd name="T1" fmla="*/ 127134 h 272"/>
                <a:gd name="T2" fmla="*/ 64879 w 136"/>
                <a:gd name="T3" fmla="*/ 122528 h 272"/>
                <a:gd name="T4" fmla="*/ 64879 w 136"/>
                <a:gd name="T5" fmla="*/ 118843 h 272"/>
                <a:gd name="T6" fmla="*/ 69323 w 136"/>
                <a:gd name="T7" fmla="*/ 114236 h 272"/>
                <a:gd name="T8" fmla="*/ 69323 w 136"/>
                <a:gd name="T9" fmla="*/ 110551 h 272"/>
                <a:gd name="T10" fmla="*/ 64879 w 136"/>
                <a:gd name="T11" fmla="*/ 105024 h 272"/>
                <a:gd name="T12" fmla="*/ 64879 w 136"/>
                <a:gd name="T13" fmla="*/ 101339 h 272"/>
                <a:gd name="T14" fmla="*/ 56880 w 136"/>
                <a:gd name="T15" fmla="*/ 96732 h 272"/>
                <a:gd name="T16" fmla="*/ 28440 w 136"/>
                <a:gd name="T17" fmla="*/ 0 h 272"/>
                <a:gd name="T18" fmla="*/ 23996 w 136"/>
                <a:gd name="T19" fmla="*/ 0 h 272"/>
                <a:gd name="T20" fmla="*/ 15998 w 136"/>
                <a:gd name="T21" fmla="*/ 4606 h 272"/>
                <a:gd name="T22" fmla="*/ 15998 w 136"/>
                <a:gd name="T23" fmla="*/ 4606 h 272"/>
                <a:gd name="T24" fmla="*/ 15998 w 136"/>
                <a:gd name="T25" fmla="*/ 8291 h 272"/>
                <a:gd name="T26" fmla="*/ 15998 w 136"/>
                <a:gd name="T27" fmla="*/ 8291 h 272"/>
                <a:gd name="T28" fmla="*/ 15998 w 136"/>
                <a:gd name="T29" fmla="*/ 12898 h 272"/>
                <a:gd name="T30" fmla="*/ 12443 w 136"/>
                <a:gd name="T31" fmla="*/ 16583 h 272"/>
                <a:gd name="T32" fmla="*/ 15998 w 136"/>
                <a:gd name="T33" fmla="*/ 21189 h 272"/>
                <a:gd name="T34" fmla="*/ 15998 w 136"/>
                <a:gd name="T35" fmla="*/ 24874 h 272"/>
                <a:gd name="T36" fmla="*/ 12443 w 136"/>
                <a:gd name="T37" fmla="*/ 29480 h 272"/>
                <a:gd name="T38" fmla="*/ 15998 w 136"/>
                <a:gd name="T39" fmla="*/ 46984 h 272"/>
                <a:gd name="T40" fmla="*/ 7999 w 136"/>
                <a:gd name="T41" fmla="*/ 55276 h 272"/>
                <a:gd name="T42" fmla="*/ 7999 w 136"/>
                <a:gd name="T43" fmla="*/ 55276 h 272"/>
                <a:gd name="T44" fmla="*/ 4444 w 136"/>
                <a:gd name="T45" fmla="*/ 58961 h 272"/>
                <a:gd name="T46" fmla="*/ 7999 w 136"/>
                <a:gd name="T47" fmla="*/ 63567 h 272"/>
                <a:gd name="T48" fmla="*/ 7999 w 136"/>
                <a:gd name="T49" fmla="*/ 84756 h 272"/>
                <a:gd name="T50" fmla="*/ 4444 w 136"/>
                <a:gd name="T51" fmla="*/ 93047 h 272"/>
                <a:gd name="T52" fmla="*/ 0 w 136"/>
                <a:gd name="T53" fmla="*/ 101339 h 272"/>
                <a:gd name="T54" fmla="*/ 4444 w 136"/>
                <a:gd name="T55" fmla="*/ 114236 h 272"/>
                <a:gd name="T56" fmla="*/ 7999 w 136"/>
                <a:gd name="T57" fmla="*/ 127134 h 272"/>
                <a:gd name="T58" fmla="*/ 4444 w 136"/>
                <a:gd name="T59" fmla="*/ 135425 h 272"/>
                <a:gd name="T60" fmla="*/ 7999 w 136"/>
                <a:gd name="T61" fmla="*/ 143717 h 272"/>
                <a:gd name="T62" fmla="*/ 48881 w 136"/>
                <a:gd name="T63" fmla="*/ 135425 h 272"/>
                <a:gd name="T64" fmla="*/ 53325 w 136"/>
                <a:gd name="T65" fmla="*/ 130819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8" name="Freeform 72"/>
            <p:cNvSpPr>
              <a:spLocks/>
            </p:cNvSpPr>
            <p:nvPr/>
          </p:nvSpPr>
          <p:spPr bwMode="auto">
            <a:xfrm>
              <a:off x="3736291" y="3893791"/>
              <a:ext cx="221948" cy="368567"/>
            </a:xfrm>
            <a:custGeom>
              <a:avLst/>
              <a:gdLst>
                <a:gd name="T0" fmla="*/ 39664 w 296"/>
                <a:gd name="T1" fmla="*/ 238606 h 472"/>
                <a:gd name="T2" fmla="*/ 28205 w 296"/>
                <a:gd name="T3" fmla="*/ 230315 h 472"/>
                <a:gd name="T4" fmla="*/ 0 w 296"/>
                <a:gd name="T5" fmla="*/ 138189 h 472"/>
                <a:gd name="T6" fmla="*/ 7933 w 296"/>
                <a:gd name="T7" fmla="*/ 134504 h 472"/>
                <a:gd name="T8" fmla="*/ 7933 w 296"/>
                <a:gd name="T9" fmla="*/ 134504 h 472"/>
                <a:gd name="T10" fmla="*/ 12340 w 296"/>
                <a:gd name="T11" fmla="*/ 126213 h 472"/>
                <a:gd name="T12" fmla="*/ 12340 w 296"/>
                <a:gd name="T13" fmla="*/ 126213 h 472"/>
                <a:gd name="T14" fmla="*/ 12340 w 296"/>
                <a:gd name="T15" fmla="*/ 113315 h 472"/>
                <a:gd name="T16" fmla="*/ 15866 w 296"/>
                <a:gd name="T17" fmla="*/ 105024 h 472"/>
                <a:gd name="T18" fmla="*/ 20273 w 296"/>
                <a:gd name="T19" fmla="*/ 96732 h 472"/>
                <a:gd name="T20" fmla="*/ 15866 w 296"/>
                <a:gd name="T21" fmla="*/ 71858 h 472"/>
                <a:gd name="T22" fmla="*/ 20273 w 296"/>
                <a:gd name="T23" fmla="*/ 63567 h 472"/>
                <a:gd name="T24" fmla="*/ 23798 w 296"/>
                <a:gd name="T25" fmla="*/ 41457 h 472"/>
                <a:gd name="T26" fmla="*/ 36138 w 296"/>
                <a:gd name="T27" fmla="*/ 4606 h 472"/>
                <a:gd name="T28" fmla="*/ 47597 w 296"/>
                <a:gd name="T29" fmla="*/ 16583 h 472"/>
                <a:gd name="T30" fmla="*/ 59936 w 296"/>
                <a:gd name="T31" fmla="*/ 4606 h 472"/>
                <a:gd name="T32" fmla="*/ 63462 w 296"/>
                <a:gd name="T33" fmla="*/ 0 h 472"/>
                <a:gd name="T34" fmla="*/ 84616 w 296"/>
                <a:gd name="T35" fmla="*/ 8291 h 472"/>
                <a:gd name="T36" fmla="*/ 104007 w 296"/>
                <a:gd name="T37" fmla="*/ 71858 h 472"/>
                <a:gd name="T38" fmla="*/ 111940 w 296"/>
                <a:gd name="T39" fmla="*/ 83835 h 472"/>
                <a:gd name="T40" fmla="*/ 119873 w 296"/>
                <a:gd name="T41" fmla="*/ 83835 h 472"/>
                <a:gd name="T42" fmla="*/ 124280 w 296"/>
                <a:gd name="T43" fmla="*/ 96732 h 472"/>
                <a:gd name="T44" fmla="*/ 132213 w 296"/>
                <a:gd name="T45" fmla="*/ 105024 h 472"/>
                <a:gd name="T46" fmla="*/ 140146 w 296"/>
                <a:gd name="T47" fmla="*/ 108709 h 472"/>
                <a:gd name="T48" fmla="*/ 140146 w 296"/>
                <a:gd name="T49" fmla="*/ 113315 h 472"/>
                <a:gd name="T50" fmla="*/ 143671 w 296"/>
                <a:gd name="T51" fmla="*/ 117000 h 472"/>
                <a:gd name="T52" fmla="*/ 148078 w 296"/>
                <a:gd name="T53" fmla="*/ 117000 h 472"/>
                <a:gd name="T54" fmla="*/ 140146 w 296"/>
                <a:gd name="T55" fmla="*/ 129898 h 472"/>
                <a:gd name="T56" fmla="*/ 135739 w 296"/>
                <a:gd name="T57" fmla="*/ 126213 h 472"/>
                <a:gd name="T58" fmla="*/ 135739 w 296"/>
                <a:gd name="T59" fmla="*/ 129898 h 472"/>
                <a:gd name="T60" fmla="*/ 132213 w 296"/>
                <a:gd name="T61" fmla="*/ 129898 h 472"/>
                <a:gd name="T62" fmla="*/ 132213 w 296"/>
                <a:gd name="T63" fmla="*/ 134504 h 472"/>
                <a:gd name="T64" fmla="*/ 124280 w 296"/>
                <a:gd name="T65" fmla="*/ 138189 h 472"/>
                <a:gd name="T66" fmla="*/ 124280 w 296"/>
                <a:gd name="T67" fmla="*/ 138189 h 472"/>
                <a:gd name="T68" fmla="*/ 124280 w 296"/>
                <a:gd name="T69" fmla="*/ 146480 h 472"/>
                <a:gd name="T70" fmla="*/ 116347 w 296"/>
                <a:gd name="T71" fmla="*/ 154772 h 472"/>
                <a:gd name="T72" fmla="*/ 116347 w 296"/>
                <a:gd name="T73" fmla="*/ 146480 h 472"/>
                <a:gd name="T74" fmla="*/ 108415 w 296"/>
                <a:gd name="T75" fmla="*/ 142795 h 472"/>
                <a:gd name="T76" fmla="*/ 108415 w 296"/>
                <a:gd name="T77" fmla="*/ 146480 h 472"/>
                <a:gd name="T78" fmla="*/ 100482 w 296"/>
                <a:gd name="T79" fmla="*/ 154772 h 472"/>
                <a:gd name="T80" fmla="*/ 100482 w 296"/>
                <a:gd name="T81" fmla="*/ 159378 h 472"/>
                <a:gd name="T82" fmla="*/ 96075 w 296"/>
                <a:gd name="T83" fmla="*/ 154772 h 472"/>
                <a:gd name="T84" fmla="*/ 92549 w 296"/>
                <a:gd name="T85" fmla="*/ 154772 h 472"/>
                <a:gd name="T86" fmla="*/ 88142 w 296"/>
                <a:gd name="T87" fmla="*/ 151087 h 472"/>
                <a:gd name="T88" fmla="*/ 88142 w 296"/>
                <a:gd name="T89" fmla="*/ 175961 h 472"/>
                <a:gd name="T90" fmla="*/ 84616 w 296"/>
                <a:gd name="T91" fmla="*/ 188858 h 472"/>
                <a:gd name="T92" fmla="*/ 80209 w 296"/>
                <a:gd name="T93" fmla="*/ 184252 h 472"/>
                <a:gd name="T94" fmla="*/ 76683 w 296"/>
                <a:gd name="T95" fmla="*/ 193465 h 472"/>
                <a:gd name="T96" fmla="*/ 71395 w 296"/>
                <a:gd name="T97" fmla="*/ 193465 h 472"/>
                <a:gd name="T98" fmla="*/ 67869 w 296"/>
                <a:gd name="T99" fmla="*/ 193465 h 472"/>
                <a:gd name="T100" fmla="*/ 63462 w 296"/>
                <a:gd name="T101" fmla="*/ 188858 h 472"/>
                <a:gd name="T102" fmla="*/ 63462 w 296"/>
                <a:gd name="T103" fmla="*/ 205441 h 472"/>
                <a:gd name="T104" fmla="*/ 63462 w 296"/>
                <a:gd name="T105" fmla="*/ 197150 h 472"/>
                <a:gd name="T106" fmla="*/ 59936 w 296"/>
                <a:gd name="T107" fmla="*/ 197150 h 472"/>
                <a:gd name="T108" fmla="*/ 52004 w 296"/>
                <a:gd name="T109" fmla="*/ 205441 h 472"/>
                <a:gd name="T110" fmla="*/ 52004 w 296"/>
                <a:gd name="T111" fmla="*/ 213732 h 472"/>
                <a:gd name="T112" fmla="*/ 52004 w 296"/>
                <a:gd name="T113" fmla="*/ 218339 h 472"/>
                <a:gd name="T114" fmla="*/ 52004 w 296"/>
                <a:gd name="T115" fmla="*/ 226630 h 472"/>
                <a:gd name="T116" fmla="*/ 44071 w 296"/>
                <a:gd name="T117" fmla="*/ 230315 h 472"/>
                <a:gd name="T118" fmla="*/ 39664 w 296"/>
                <a:gd name="T119" fmla="*/ 247819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69" name="Freeform 73"/>
            <p:cNvSpPr>
              <a:spLocks/>
            </p:cNvSpPr>
            <p:nvPr/>
          </p:nvSpPr>
          <p:spPr bwMode="auto">
            <a:xfrm>
              <a:off x="3671725" y="4279844"/>
              <a:ext cx="197735" cy="106266"/>
            </a:xfrm>
            <a:custGeom>
              <a:avLst/>
              <a:gdLst>
                <a:gd name="T0" fmla="*/ 0 w 264"/>
                <a:gd name="T1" fmla="*/ 66331 h 136"/>
                <a:gd name="T2" fmla="*/ 0 w 264"/>
                <a:gd name="T3" fmla="*/ 28559 h 136"/>
                <a:gd name="T4" fmla="*/ 68810 w 264"/>
                <a:gd name="T5" fmla="*/ 11976 h 136"/>
                <a:gd name="T6" fmla="*/ 72338 w 264"/>
                <a:gd name="T7" fmla="*/ 8291 h 136"/>
                <a:gd name="T8" fmla="*/ 76749 w 264"/>
                <a:gd name="T9" fmla="*/ 0 h 136"/>
                <a:gd name="T10" fmla="*/ 84689 w 264"/>
                <a:gd name="T11" fmla="*/ 0 h 136"/>
                <a:gd name="T12" fmla="*/ 84689 w 264"/>
                <a:gd name="T13" fmla="*/ 3685 h 136"/>
                <a:gd name="T14" fmla="*/ 92628 w 264"/>
                <a:gd name="T15" fmla="*/ 8291 h 136"/>
                <a:gd name="T16" fmla="*/ 92628 w 264"/>
                <a:gd name="T17" fmla="*/ 11976 h 136"/>
                <a:gd name="T18" fmla="*/ 88217 w 264"/>
                <a:gd name="T19" fmla="*/ 16583 h 136"/>
                <a:gd name="T20" fmla="*/ 88217 w 264"/>
                <a:gd name="T21" fmla="*/ 16583 h 136"/>
                <a:gd name="T22" fmla="*/ 88217 w 264"/>
                <a:gd name="T23" fmla="*/ 20268 h 136"/>
                <a:gd name="T24" fmla="*/ 84689 w 264"/>
                <a:gd name="T25" fmla="*/ 28559 h 136"/>
                <a:gd name="T26" fmla="*/ 92628 w 264"/>
                <a:gd name="T27" fmla="*/ 28559 h 136"/>
                <a:gd name="T28" fmla="*/ 100568 w 264"/>
                <a:gd name="T29" fmla="*/ 33165 h 136"/>
                <a:gd name="T30" fmla="*/ 104097 w 264"/>
                <a:gd name="T31" fmla="*/ 33165 h 136"/>
                <a:gd name="T32" fmla="*/ 104097 w 264"/>
                <a:gd name="T33" fmla="*/ 36850 h 136"/>
                <a:gd name="T34" fmla="*/ 108507 w 264"/>
                <a:gd name="T35" fmla="*/ 41457 h 136"/>
                <a:gd name="T36" fmla="*/ 108507 w 264"/>
                <a:gd name="T37" fmla="*/ 46063 h 136"/>
                <a:gd name="T38" fmla="*/ 112036 w 264"/>
                <a:gd name="T39" fmla="*/ 49748 h 136"/>
                <a:gd name="T40" fmla="*/ 127915 w 264"/>
                <a:gd name="T41" fmla="*/ 46063 h 136"/>
                <a:gd name="T42" fmla="*/ 124387 w 264"/>
                <a:gd name="T43" fmla="*/ 36850 h 136"/>
                <a:gd name="T44" fmla="*/ 119976 w 264"/>
                <a:gd name="T45" fmla="*/ 33165 h 136"/>
                <a:gd name="T46" fmla="*/ 116447 w 264"/>
                <a:gd name="T47" fmla="*/ 33165 h 136"/>
                <a:gd name="T48" fmla="*/ 119976 w 264"/>
                <a:gd name="T49" fmla="*/ 28559 h 136"/>
                <a:gd name="T50" fmla="*/ 132326 w 264"/>
                <a:gd name="T51" fmla="*/ 36850 h 136"/>
                <a:gd name="T52" fmla="*/ 132326 w 264"/>
                <a:gd name="T53" fmla="*/ 49748 h 136"/>
                <a:gd name="T54" fmla="*/ 127915 w 264"/>
                <a:gd name="T55" fmla="*/ 49748 h 136"/>
                <a:gd name="T56" fmla="*/ 119976 w 264"/>
                <a:gd name="T57" fmla="*/ 53433 h 136"/>
                <a:gd name="T58" fmla="*/ 116447 w 264"/>
                <a:gd name="T59" fmla="*/ 61724 h 136"/>
                <a:gd name="T60" fmla="*/ 112036 w 264"/>
                <a:gd name="T61" fmla="*/ 66331 h 136"/>
                <a:gd name="T62" fmla="*/ 108507 w 264"/>
                <a:gd name="T63" fmla="*/ 61724 h 136"/>
                <a:gd name="T64" fmla="*/ 108507 w 264"/>
                <a:gd name="T65" fmla="*/ 58039 h 136"/>
                <a:gd name="T66" fmla="*/ 104097 w 264"/>
                <a:gd name="T67" fmla="*/ 53433 h 136"/>
                <a:gd name="T68" fmla="*/ 104097 w 264"/>
                <a:gd name="T69" fmla="*/ 61724 h 136"/>
                <a:gd name="T70" fmla="*/ 104097 w 264"/>
                <a:gd name="T71" fmla="*/ 58039 h 136"/>
                <a:gd name="T72" fmla="*/ 100568 w 264"/>
                <a:gd name="T73" fmla="*/ 61724 h 136"/>
                <a:gd name="T74" fmla="*/ 100568 w 264"/>
                <a:gd name="T75" fmla="*/ 70016 h 136"/>
                <a:gd name="T76" fmla="*/ 92628 w 264"/>
                <a:gd name="T77" fmla="*/ 70016 h 136"/>
                <a:gd name="T78" fmla="*/ 88217 w 264"/>
                <a:gd name="T79" fmla="*/ 61724 h 136"/>
                <a:gd name="T80" fmla="*/ 84689 w 264"/>
                <a:gd name="T81" fmla="*/ 58039 h 136"/>
                <a:gd name="T82" fmla="*/ 80278 w 264"/>
                <a:gd name="T83" fmla="*/ 53433 h 136"/>
                <a:gd name="T84" fmla="*/ 80278 w 264"/>
                <a:gd name="T85" fmla="*/ 53433 h 136"/>
                <a:gd name="T86" fmla="*/ 76749 w 264"/>
                <a:gd name="T87" fmla="*/ 46063 h 136"/>
                <a:gd name="T88" fmla="*/ 63517 w 264"/>
                <a:gd name="T89" fmla="*/ 49748 h 136"/>
                <a:gd name="T90" fmla="*/ 63517 w 264"/>
                <a:gd name="T91" fmla="*/ 49748 h 136"/>
                <a:gd name="T92" fmla="*/ 28230 w 264"/>
                <a:gd name="T93" fmla="*/ 58039 h 136"/>
                <a:gd name="T94" fmla="*/ 28230 w 264"/>
                <a:gd name="T95" fmla="*/ 61724 h 136"/>
                <a:gd name="T96" fmla="*/ 28230 w 264"/>
                <a:gd name="T97" fmla="*/ 58039 h 136"/>
                <a:gd name="T98" fmla="*/ 0 w 264"/>
                <a:gd name="T99" fmla="*/ 66331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0" name="Freeform 74"/>
            <p:cNvSpPr>
              <a:spLocks/>
            </p:cNvSpPr>
            <p:nvPr/>
          </p:nvSpPr>
          <p:spPr bwMode="auto">
            <a:xfrm>
              <a:off x="3671725" y="4352481"/>
              <a:ext cx="107611" cy="108956"/>
            </a:xfrm>
            <a:custGeom>
              <a:avLst/>
              <a:gdLst>
                <a:gd name="T0" fmla="*/ 51058 w 144"/>
                <a:gd name="T1" fmla="*/ 48090 h 136"/>
                <a:gd name="T2" fmla="*/ 44016 w 144"/>
                <a:gd name="T3" fmla="*/ 52804 h 136"/>
                <a:gd name="T4" fmla="*/ 31691 w 144"/>
                <a:gd name="T5" fmla="*/ 52804 h 136"/>
                <a:gd name="T6" fmla="*/ 31691 w 144"/>
                <a:gd name="T7" fmla="*/ 52804 h 136"/>
                <a:gd name="T8" fmla="*/ 19367 w 144"/>
                <a:gd name="T9" fmla="*/ 62234 h 136"/>
                <a:gd name="T10" fmla="*/ 19367 w 144"/>
                <a:gd name="T11" fmla="*/ 62234 h 136"/>
                <a:gd name="T12" fmla="*/ 12324 w 144"/>
                <a:gd name="T13" fmla="*/ 75435 h 136"/>
                <a:gd name="T14" fmla="*/ 7923 w 144"/>
                <a:gd name="T15" fmla="*/ 75435 h 136"/>
                <a:gd name="T16" fmla="*/ 7923 w 144"/>
                <a:gd name="T17" fmla="*/ 75435 h 136"/>
                <a:gd name="T18" fmla="*/ 3521 w 144"/>
                <a:gd name="T19" fmla="*/ 70720 h 136"/>
                <a:gd name="T20" fmla="*/ 3521 w 144"/>
                <a:gd name="T21" fmla="*/ 70720 h 136"/>
                <a:gd name="T22" fmla="*/ 12324 w 144"/>
                <a:gd name="T23" fmla="*/ 62234 h 136"/>
                <a:gd name="T24" fmla="*/ 12324 w 144"/>
                <a:gd name="T25" fmla="*/ 62234 h 136"/>
                <a:gd name="T26" fmla="*/ 7923 w 144"/>
                <a:gd name="T27" fmla="*/ 57519 h 136"/>
                <a:gd name="T28" fmla="*/ 7923 w 144"/>
                <a:gd name="T29" fmla="*/ 57519 h 136"/>
                <a:gd name="T30" fmla="*/ 0 w 144"/>
                <a:gd name="T31" fmla="*/ 16973 h 136"/>
                <a:gd name="T32" fmla="*/ 0 w 144"/>
                <a:gd name="T33" fmla="*/ 16973 h 136"/>
                <a:gd name="T34" fmla="*/ 27290 w 144"/>
                <a:gd name="T35" fmla="*/ 8486 h 136"/>
                <a:gd name="T36" fmla="*/ 27290 w 144"/>
                <a:gd name="T37" fmla="*/ 8486 h 136"/>
                <a:gd name="T38" fmla="*/ 27290 w 144"/>
                <a:gd name="T39" fmla="*/ 13201 h 136"/>
                <a:gd name="T40" fmla="*/ 27290 w 144"/>
                <a:gd name="T41" fmla="*/ 13201 h 136"/>
                <a:gd name="T42" fmla="*/ 27290 w 144"/>
                <a:gd name="T43" fmla="*/ 8486 h 136"/>
                <a:gd name="T44" fmla="*/ 27290 w 144"/>
                <a:gd name="T45" fmla="*/ 8486 h 136"/>
                <a:gd name="T46" fmla="*/ 63383 w 144"/>
                <a:gd name="T47" fmla="*/ 0 h 136"/>
                <a:gd name="T48" fmla="*/ 63383 w 144"/>
                <a:gd name="T49" fmla="*/ 0 h 136"/>
                <a:gd name="T50" fmla="*/ 63383 w 144"/>
                <a:gd name="T51" fmla="*/ 0 h 136"/>
                <a:gd name="T52" fmla="*/ 71305 w 144"/>
                <a:gd name="T53" fmla="*/ 31117 h 136"/>
                <a:gd name="T54" fmla="*/ 71305 w 144"/>
                <a:gd name="T55" fmla="*/ 31117 h 136"/>
                <a:gd name="T56" fmla="*/ 66904 w 144"/>
                <a:gd name="T57" fmla="*/ 34889 h 136"/>
                <a:gd name="T58" fmla="*/ 66904 w 144"/>
                <a:gd name="T59" fmla="*/ 34889 h 136"/>
                <a:gd name="T60" fmla="*/ 66904 w 144"/>
                <a:gd name="T61" fmla="*/ 39603 h 136"/>
                <a:gd name="T62" fmla="*/ 66904 w 144"/>
                <a:gd name="T63" fmla="*/ 39603 h 136"/>
                <a:gd name="T64" fmla="*/ 66904 w 144"/>
                <a:gd name="T65" fmla="*/ 39603 h 136"/>
                <a:gd name="T66" fmla="*/ 51058 w 144"/>
                <a:gd name="T67" fmla="*/ 4809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1" name="Freeform 75"/>
            <p:cNvSpPr>
              <a:spLocks/>
            </p:cNvSpPr>
            <p:nvPr/>
          </p:nvSpPr>
          <p:spPr bwMode="auto">
            <a:xfrm>
              <a:off x="3599088" y="4449331"/>
              <a:ext cx="78018" cy="186974"/>
            </a:xfrm>
            <a:custGeom>
              <a:avLst/>
              <a:gdLst>
                <a:gd name="T0" fmla="*/ 12302 w 104"/>
                <a:gd name="T1" fmla="*/ 79228 h 240"/>
                <a:gd name="T2" fmla="*/ 19332 w 104"/>
                <a:gd name="T3" fmla="*/ 66331 h 240"/>
                <a:gd name="T4" fmla="*/ 23726 w 104"/>
                <a:gd name="T5" fmla="*/ 62646 h 240"/>
                <a:gd name="T6" fmla="*/ 23726 w 104"/>
                <a:gd name="T7" fmla="*/ 58039 h 240"/>
                <a:gd name="T8" fmla="*/ 0 w 104"/>
                <a:gd name="T9" fmla="*/ 41457 h 240"/>
                <a:gd name="T10" fmla="*/ 4394 w 104"/>
                <a:gd name="T11" fmla="*/ 33165 h 240"/>
                <a:gd name="T12" fmla="*/ 4394 w 104"/>
                <a:gd name="T13" fmla="*/ 29480 h 240"/>
                <a:gd name="T14" fmla="*/ 0 w 104"/>
                <a:gd name="T15" fmla="*/ 21189 h 240"/>
                <a:gd name="T16" fmla="*/ 7909 w 104"/>
                <a:gd name="T17" fmla="*/ 12898 h 240"/>
                <a:gd name="T18" fmla="*/ 12302 w 104"/>
                <a:gd name="T19" fmla="*/ 0 h 240"/>
                <a:gd name="T20" fmla="*/ 47451 w 104"/>
                <a:gd name="T21" fmla="*/ 12898 h 240"/>
                <a:gd name="T22" fmla="*/ 47451 w 104"/>
                <a:gd name="T23" fmla="*/ 24874 h 240"/>
                <a:gd name="T24" fmla="*/ 43937 w 104"/>
                <a:gd name="T25" fmla="*/ 29480 h 240"/>
                <a:gd name="T26" fmla="*/ 43937 w 104"/>
                <a:gd name="T27" fmla="*/ 37772 h 240"/>
                <a:gd name="T28" fmla="*/ 39543 w 104"/>
                <a:gd name="T29" fmla="*/ 41457 h 240"/>
                <a:gd name="T30" fmla="*/ 47451 w 104"/>
                <a:gd name="T31" fmla="*/ 41457 h 240"/>
                <a:gd name="T32" fmla="*/ 47451 w 104"/>
                <a:gd name="T33" fmla="*/ 41457 h 240"/>
                <a:gd name="T34" fmla="*/ 47451 w 104"/>
                <a:gd name="T35" fmla="*/ 41457 h 240"/>
                <a:gd name="T36" fmla="*/ 51845 w 104"/>
                <a:gd name="T37" fmla="*/ 41457 h 240"/>
                <a:gd name="T38" fmla="*/ 51845 w 104"/>
                <a:gd name="T39" fmla="*/ 58039 h 240"/>
                <a:gd name="T40" fmla="*/ 51845 w 104"/>
                <a:gd name="T41" fmla="*/ 66331 h 240"/>
                <a:gd name="T42" fmla="*/ 51845 w 104"/>
                <a:gd name="T43" fmla="*/ 74622 h 240"/>
                <a:gd name="T44" fmla="*/ 51845 w 104"/>
                <a:gd name="T45" fmla="*/ 74622 h 240"/>
                <a:gd name="T46" fmla="*/ 51845 w 104"/>
                <a:gd name="T47" fmla="*/ 62646 h 240"/>
                <a:gd name="T48" fmla="*/ 47451 w 104"/>
                <a:gd name="T49" fmla="*/ 62646 h 240"/>
                <a:gd name="T50" fmla="*/ 47451 w 104"/>
                <a:gd name="T51" fmla="*/ 70937 h 240"/>
                <a:gd name="T52" fmla="*/ 47451 w 104"/>
                <a:gd name="T53" fmla="*/ 79228 h 240"/>
                <a:gd name="T54" fmla="*/ 47451 w 104"/>
                <a:gd name="T55" fmla="*/ 86598 h 240"/>
                <a:gd name="T56" fmla="*/ 43937 w 104"/>
                <a:gd name="T57" fmla="*/ 91205 h 240"/>
                <a:gd name="T58" fmla="*/ 43937 w 104"/>
                <a:gd name="T59" fmla="*/ 95811 h 240"/>
                <a:gd name="T60" fmla="*/ 39543 w 104"/>
                <a:gd name="T61" fmla="*/ 104102 h 240"/>
                <a:gd name="T62" fmla="*/ 39543 w 104"/>
                <a:gd name="T63" fmla="*/ 104102 h 240"/>
                <a:gd name="T64" fmla="*/ 35149 w 104"/>
                <a:gd name="T65" fmla="*/ 116079 h 240"/>
                <a:gd name="T66" fmla="*/ 31634 w 104"/>
                <a:gd name="T67" fmla="*/ 124370 h 240"/>
                <a:gd name="T68" fmla="*/ 28119 w 104"/>
                <a:gd name="T69" fmla="*/ 120685 h 240"/>
                <a:gd name="T70" fmla="*/ 28119 w 104"/>
                <a:gd name="T71" fmla="*/ 112394 h 240"/>
                <a:gd name="T72" fmla="*/ 23726 w 104"/>
                <a:gd name="T73" fmla="*/ 116079 h 240"/>
                <a:gd name="T74" fmla="*/ 19332 w 104"/>
                <a:gd name="T75" fmla="*/ 116079 h 240"/>
                <a:gd name="T76" fmla="*/ 15817 w 104"/>
                <a:gd name="T77" fmla="*/ 112394 h 240"/>
                <a:gd name="T78" fmla="*/ 12302 w 104"/>
                <a:gd name="T79" fmla="*/ 112394 h 240"/>
                <a:gd name="T80" fmla="*/ 4394 w 104"/>
                <a:gd name="T81" fmla="*/ 104102 h 240"/>
                <a:gd name="T82" fmla="*/ 4394 w 104"/>
                <a:gd name="T83" fmla="*/ 99496 h 240"/>
                <a:gd name="T84" fmla="*/ 0 w 104"/>
                <a:gd name="T85" fmla="*/ 95811 h 240"/>
                <a:gd name="T86" fmla="*/ 4394 w 104"/>
                <a:gd name="T87" fmla="*/ 91205 h 240"/>
                <a:gd name="T88" fmla="*/ 4394 w 104"/>
                <a:gd name="T89" fmla="*/ 86598 h 240"/>
                <a:gd name="T90" fmla="*/ 4394 w 104"/>
                <a:gd name="T91" fmla="*/ 86598 h 240"/>
                <a:gd name="T92" fmla="*/ 4394 w 104"/>
                <a:gd name="T93" fmla="*/ 86598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2" name="Freeform 76"/>
            <p:cNvSpPr>
              <a:spLocks/>
            </p:cNvSpPr>
            <p:nvPr/>
          </p:nvSpPr>
          <p:spPr bwMode="auto">
            <a:xfrm>
              <a:off x="3588327" y="4574429"/>
              <a:ext cx="59186" cy="112991"/>
            </a:xfrm>
            <a:custGeom>
              <a:avLst/>
              <a:gdLst>
                <a:gd name="T0" fmla="*/ 9 w 80"/>
                <a:gd name="T1" fmla="*/ 9 h 144"/>
                <a:gd name="T2" fmla="*/ 9 w 80"/>
                <a:gd name="T3" fmla="*/ 14 h 144"/>
                <a:gd name="T4" fmla="*/ 9 w 80"/>
                <a:gd name="T5" fmla="*/ 14 h 144"/>
                <a:gd name="T6" fmla="*/ 9 w 80"/>
                <a:gd name="T7" fmla="*/ 18 h 144"/>
                <a:gd name="T8" fmla="*/ 9 w 80"/>
                <a:gd name="T9" fmla="*/ 24 h 144"/>
                <a:gd name="T10" fmla="*/ 14 w 80"/>
                <a:gd name="T11" fmla="*/ 33 h 144"/>
                <a:gd name="T12" fmla="*/ 22 w 80"/>
                <a:gd name="T13" fmla="*/ 33 h 144"/>
                <a:gd name="T14" fmla="*/ 22 w 80"/>
                <a:gd name="T15" fmla="*/ 42 h 144"/>
                <a:gd name="T16" fmla="*/ 22 w 80"/>
                <a:gd name="T17" fmla="*/ 42 h 144"/>
                <a:gd name="T18" fmla="*/ 22 w 80"/>
                <a:gd name="T19" fmla="*/ 42 h 144"/>
                <a:gd name="T20" fmla="*/ 22 w 80"/>
                <a:gd name="T21" fmla="*/ 47 h 144"/>
                <a:gd name="T22" fmla="*/ 27 w 80"/>
                <a:gd name="T23" fmla="*/ 51 h 144"/>
                <a:gd name="T24" fmla="*/ 27 w 80"/>
                <a:gd name="T25" fmla="*/ 51 h 144"/>
                <a:gd name="T26" fmla="*/ 27 w 80"/>
                <a:gd name="T27" fmla="*/ 56 h 144"/>
                <a:gd name="T28" fmla="*/ 31 w 80"/>
                <a:gd name="T29" fmla="*/ 56 h 144"/>
                <a:gd name="T30" fmla="*/ 36 w 80"/>
                <a:gd name="T31" fmla="*/ 60 h 144"/>
                <a:gd name="T32" fmla="*/ 40 w 80"/>
                <a:gd name="T33" fmla="*/ 60 h 144"/>
                <a:gd name="T34" fmla="*/ 40 w 80"/>
                <a:gd name="T35" fmla="*/ 60 h 144"/>
                <a:gd name="T36" fmla="*/ 40 w 80"/>
                <a:gd name="T37" fmla="*/ 60 h 144"/>
                <a:gd name="T38" fmla="*/ 40 w 80"/>
                <a:gd name="T39" fmla="*/ 66 h 144"/>
                <a:gd name="T40" fmla="*/ 40 w 80"/>
                <a:gd name="T41" fmla="*/ 66 h 144"/>
                <a:gd name="T42" fmla="*/ 36 w 80"/>
                <a:gd name="T43" fmla="*/ 66 h 144"/>
                <a:gd name="T44" fmla="*/ 36 w 80"/>
                <a:gd name="T45" fmla="*/ 66 h 144"/>
                <a:gd name="T46" fmla="*/ 36 w 80"/>
                <a:gd name="T47" fmla="*/ 70 h 144"/>
                <a:gd name="T48" fmla="*/ 36 w 80"/>
                <a:gd name="T49" fmla="*/ 70 h 144"/>
                <a:gd name="T50" fmla="*/ 36 w 80"/>
                <a:gd name="T51" fmla="*/ 70 h 144"/>
                <a:gd name="T52" fmla="*/ 36 w 80"/>
                <a:gd name="T53" fmla="*/ 70 h 144"/>
                <a:gd name="T54" fmla="*/ 36 w 80"/>
                <a:gd name="T55" fmla="*/ 70 h 144"/>
                <a:gd name="T56" fmla="*/ 36 w 80"/>
                <a:gd name="T57" fmla="*/ 75 h 144"/>
                <a:gd name="T58" fmla="*/ 36 w 80"/>
                <a:gd name="T59" fmla="*/ 75 h 144"/>
                <a:gd name="T60" fmla="*/ 40 w 80"/>
                <a:gd name="T61" fmla="*/ 70 h 144"/>
                <a:gd name="T62" fmla="*/ 40 w 80"/>
                <a:gd name="T63" fmla="*/ 70 h 144"/>
                <a:gd name="T64" fmla="*/ 40 w 80"/>
                <a:gd name="T65" fmla="*/ 70 h 144"/>
                <a:gd name="T66" fmla="*/ 45 w 80"/>
                <a:gd name="T67" fmla="*/ 70 h 144"/>
                <a:gd name="T68" fmla="*/ 45 w 80"/>
                <a:gd name="T69" fmla="*/ 70 h 144"/>
                <a:gd name="T70" fmla="*/ 45 w 80"/>
                <a:gd name="T71" fmla="*/ 75 h 144"/>
                <a:gd name="T72" fmla="*/ 45 w 80"/>
                <a:gd name="T73" fmla="*/ 75 h 144"/>
                <a:gd name="T74" fmla="*/ 45 w 80"/>
                <a:gd name="T75" fmla="*/ 79 h 144"/>
                <a:gd name="T76" fmla="*/ 45 w 80"/>
                <a:gd name="T77" fmla="*/ 79 h 144"/>
                <a:gd name="T78" fmla="*/ 18 w 80"/>
                <a:gd name="T79" fmla="*/ 84 h 144"/>
                <a:gd name="T80" fmla="*/ 18 w 80"/>
                <a:gd name="T81" fmla="*/ 84 h 144"/>
                <a:gd name="T82" fmla="*/ 0 w 80"/>
                <a:gd name="T83" fmla="*/ 9 h 144"/>
                <a:gd name="T84" fmla="*/ 0 w 80"/>
                <a:gd name="T85" fmla="*/ 14 h 144"/>
                <a:gd name="T86" fmla="*/ 0 w 80"/>
                <a:gd name="T87" fmla="*/ 0 h 144"/>
                <a:gd name="T88" fmla="*/ 9 w 80"/>
                <a:gd name="T89" fmla="*/ 0 h 144"/>
                <a:gd name="T90" fmla="*/ 14 w 80"/>
                <a:gd name="T91" fmla="*/ 5 h 144"/>
                <a:gd name="T92" fmla="*/ 14 w 80"/>
                <a:gd name="T93" fmla="*/ 5 h 144"/>
                <a:gd name="T94" fmla="*/ 9 w 80"/>
                <a:gd name="T95" fmla="*/ 5 h 144"/>
                <a:gd name="T96" fmla="*/ 9 w 80"/>
                <a:gd name="T97" fmla="*/ 9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noFill/>
            <a:ln w="6350">
              <a:solidFill>
                <a:schemeClr val="tx1">
                  <a:lumMod val="75000"/>
                  <a:lumOff val="25000"/>
                </a:schemeClr>
              </a:solidFill>
              <a:round/>
              <a:headEnd/>
              <a:tailEnd/>
            </a:ln>
          </p:spPr>
          <p:txBody>
            <a:bodyPr/>
            <a:lstStyle/>
            <a:p>
              <a:pPr eaLnBrk="0" hangingPunct="0">
                <a:spcBef>
                  <a:spcPct val="20000"/>
                </a:spcBef>
                <a:buSzPct val="100000"/>
                <a:buFontTx/>
                <a:buChar char="•"/>
                <a:defRPr/>
              </a:pPr>
              <a:endParaRPr lang="en-US" sz="900" dirty="0">
                <a:solidFill>
                  <a:prstClr val="black"/>
                </a:solidFill>
                <a:latin typeface="Times New Roman" pitchFamily="18" charset="0"/>
              </a:endParaRPr>
            </a:p>
          </p:txBody>
        </p:sp>
        <p:sp>
          <p:nvSpPr>
            <p:cNvPr id="73" name="Freeform 77"/>
            <p:cNvSpPr>
              <a:spLocks/>
            </p:cNvSpPr>
            <p:nvPr/>
          </p:nvSpPr>
          <p:spPr bwMode="auto">
            <a:xfrm>
              <a:off x="2782592" y="4898606"/>
              <a:ext cx="507115" cy="184284"/>
            </a:xfrm>
            <a:custGeom>
              <a:avLst/>
              <a:gdLst>
                <a:gd name="T0" fmla="*/ 330908 w 680"/>
                <a:gd name="T1" fmla="*/ 0 h 240"/>
                <a:gd name="T2" fmla="*/ 335308 w 680"/>
                <a:gd name="T3" fmla="*/ 0 h 240"/>
                <a:gd name="T4" fmla="*/ 335308 w 680"/>
                <a:gd name="T5" fmla="*/ 8181 h 240"/>
                <a:gd name="T6" fmla="*/ 335308 w 680"/>
                <a:gd name="T7" fmla="*/ 16361 h 240"/>
                <a:gd name="T8" fmla="*/ 330908 w 680"/>
                <a:gd name="T9" fmla="*/ 16361 h 240"/>
                <a:gd name="T10" fmla="*/ 327387 w 680"/>
                <a:gd name="T11" fmla="*/ 28178 h 240"/>
                <a:gd name="T12" fmla="*/ 322987 w 680"/>
                <a:gd name="T13" fmla="*/ 28178 h 240"/>
                <a:gd name="T14" fmla="*/ 307146 w 680"/>
                <a:gd name="T15" fmla="*/ 40904 h 240"/>
                <a:gd name="T16" fmla="*/ 303625 w 680"/>
                <a:gd name="T17" fmla="*/ 36359 h 240"/>
                <a:gd name="T18" fmla="*/ 291304 w 680"/>
                <a:gd name="T19" fmla="*/ 49084 h 240"/>
                <a:gd name="T20" fmla="*/ 291304 w 680"/>
                <a:gd name="T21" fmla="*/ 52720 h 240"/>
                <a:gd name="T22" fmla="*/ 275463 w 680"/>
                <a:gd name="T23" fmla="*/ 60901 h 240"/>
                <a:gd name="T24" fmla="*/ 271943 w 680"/>
                <a:gd name="T25" fmla="*/ 64537 h 240"/>
                <a:gd name="T26" fmla="*/ 256101 w 680"/>
                <a:gd name="T27" fmla="*/ 72718 h 240"/>
                <a:gd name="T28" fmla="*/ 242900 w 680"/>
                <a:gd name="T29" fmla="*/ 84534 h 240"/>
                <a:gd name="T30" fmla="*/ 242900 w 680"/>
                <a:gd name="T31" fmla="*/ 100896 h 240"/>
                <a:gd name="T32" fmla="*/ 191856 w 680"/>
                <a:gd name="T33" fmla="*/ 105441 h 240"/>
                <a:gd name="T34" fmla="*/ 4400 w 680"/>
                <a:gd name="T35" fmla="*/ 121802 h 240"/>
                <a:gd name="T36" fmla="*/ 0 w 680"/>
                <a:gd name="T37" fmla="*/ 121802 h 240"/>
                <a:gd name="T38" fmla="*/ 0 w 680"/>
                <a:gd name="T39" fmla="*/ 121802 h 240"/>
                <a:gd name="T40" fmla="*/ 7921 w 680"/>
                <a:gd name="T41" fmla="*/ 117257 h 240"/>
                <a:gd name="T42" fmla="*/ 7921 w 680"/>
                <a:gd name="T43" fmla="*/ 109077 h 240"/>
                <a:gd name="T44" fmla="*/ 7921 w 680"/>
                <a:gd name="T45" fmla="*/ 105441 h 240"/>
                <a:gd name="T46" fmla="*/ 12321 w 680"/>
                <a:gd name="T47" fmla="*/ 92715 h 240"/>
                <a:gd name="T48" fmla="*/ 15841 w 680"/>
                <a:gd name="T49" fmla="*/ 84534 h 240"/>
                <a:gd name="T50" fmla="*/ 12321 w 680"/>
                <a:gd name="T51" fmla="*/ 84534 h 240"/>
                <a:gd name="T52" fmla="*/ 15841 w 680"/>
                <a:gd name="T53" fmla="*/ 80898 h 240"/>
                <a:gd name="T54" fmla="*/ 23762 w 680"/>
                <a:gd name="T55" fmla="*/ 72718 h 240"/>
                <a:gd name="T56" fmla="*/ 20242 w 680"/>
                <a:gd name="T57" fmla="*/ 68173 h 240"/>
                <a:gd name="T58" fmla="*/ 28162 w 680"/>
                <a:gd name="T59" fmla="*/ 60901 h 240"/>
                <a:gd name="T60" fmla="*/ 23762 w 680"/>
                <a:gd name="T61" fmla="*/ 60901 h 240"/>
                <a:gd name="T62" fmla="*/ 20242 w 680"/>
                <a:gd name="T63" fmla="*/ 57265 h 240"/>
                <a:gd name="T64" fmla="*/ 23762 w 680"/>
                <a:gd name="T65" fmla="*/ 57265 h 240"/>
                <a:gd name="T66" fmla="*/ 23762 w 680"/>
                <a:gd name="T67" fmla="*/ 52720 h 240"/>
                <a:gd name="T68" fmla="*/ 28162 w 680"/>
                <a:gd name="T69" fmla="*/ 40904 h 240"/>
                <a:gd name="T70" fmla="*/ 88007 w 680"/>
                <a:gd name="T71" fmla="*/ 36359 h 240"/>
                <a:gd name="T72" fmla="*/ 83607 w 680"/>
                <a:gd name="T73" fmla="*/ 28178 h 240"/>
                <a:gd name="T74" fmla="*/ 95928 w 680"/>
                <a:gd name="T75" fmla="*/ 28178 h 240"/>
                <a:gd name="T76" fmla="*/ 250821 w 680"/>
                <a:gd name="T77" fmla="*/ 16361 h 240"/>
                <a:gd name="T78" fmla="*/ 330908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4" name="Freeform 78"/>
            <p:cNvSpPr>
              <a:spLocks/>
            </p:cNvSpPr>
            <p:nvPr/>
          </p:nvSpPr>
          <p:spPr bwMode="auto">
            <a:xfrm>
              <a:off x="2709954" y="5070783"/>
              <a:ext cx="215222" cy="386054"/>
            </a:xfrm>
            <a:custGeom>
              <a:avLst/>
              <a:gdLst>
                <a:gd name="T0" fmla="*/ 103877 w 288"/>
                <a:gd name="T1" fmla="*/ 248856 h 496"/>
                <a:gd name="T2" fmla="*/ 108279 w 288"/>
                <a:gd name="T3" fmla="*/ 253448 h 496"/>
                <a:gd name="T4" fmla="*/ 124125 w 288"/>
                <a:gd name="T5" fmla="*/ 248856 h 496"/>
                <a:gd name="T6" fmla="*/ 119723 w 288"/>
                <a:gd name="T7" fmla="*/ 245183 h 496"/>
                <a:gd name="T8" fmla="*/ 127646 w 288"/>
                <a:gd name="T9" fmla="*/ 248856 h 496"/>
                <a:gd name="T10" fmla="*/ 132047 w 288"/>
                <a:gd name="T11" fmla="*/ 248856 h 496"/>
                <a:gd name="T12" fmla="*/ 135569 w 288"/>
                <a:gd name="T13" fmla="*/ 245183 h 496"/>
                <a:gd name="T14" fmla="*/ 144372 w 288"/>
                <a:gd name="T15" fmla="*/ 245183 h 496"/>
                <a:gd name="T16" fmla="*/ 135569 w 288"/>
                <a:gd name="T17" fmla="*/ 0 h 496"/>
                <a:gd name="T18" fmla="*/ 51939 w 288"/>
                <a:gd name="T19" fmla="*/ 8265 h 496"/>
                <a:gd name="T20" fmla="*/ 44016 w 288"/>
                <a:gd name="T21" fmla="*/ 21121 h 496"/>
                <a:gd name="T22" fmla="*/ 39614 w 288"/>
                <a:gd name="T23" fmla="*/ 24794 h 496"/>
                <a:gd name="T24" fmla="*/ 36093 w 288"/>
                <a:gd name="T25" fmla="*/ 41323 h 496"/>
                <a:gd name="T26" fmla="*/ 36093 w 288"/>
                <a:gd name="T27" fmla="*/ 41323 h 496"/>
                <a:gd name="T28" fmla="*/ 28170 w 288"/>
                <a:gd name="T29" fmla="*/ 54179 h 496"/>
                <a:gd name="T30" fmla="*/ 23769 w 288"/>
                <a:gd name="T31" fmla="*/ 57852 h 496"/>
                <a:gd name="T32" fmla="*/ 20247 w 288"/>
                <a:gd name="T33" fmla="*/ 62444 h 496"/>
                <a:gd name="T34" fmla="*/ 20247 w 288"/>
                <a:gd name="T35" fmla="*/ 70708 h 496"/>
                <a:gd name="T36" fmla="*/ 15846 w 288"/>
                <a:gd name="T37" fmla="*/ 74381 h 496"/>
                <a:gd name="T38" fmla="*/ 20247 w 288"/>
                <a:gd name="T39" fmla="*/ 78973 h 496"/>
                <a:gd name="T40" fmla="*/ 15846 w 288"/>
                <a:gd name="T41" fmla="*/ 82646 h 496"/>
                <a:gd name="T42" fmla="*/ 12324 w 288"/>
                <a:gd name="T43" fmla="*/ 87237 h 496"/>
                <a:gd name="T44" fmla="*/ 20247 w 288"/>
                <a:gd name="T45" fmla="*/ 103767 h 496"/>
                <a:gd name="T46" fmla="*/ 20247 w 288"/>
                <a:gd name="T47" fmla="*/ 107440 h 496"/>
                <a:gd name="T48" fmla="*/ 15846 w 288"/>
                <a:gd name="T49" fmla="*/ 115704 h 496"/>
                <a:gd name="T50" fmla="*/ 15846 w 288"/>
                <a:gd name="T51" fmla="*/ 120296 h 496"/>
                <a:gd name="T52" fmla="*/ 20247 w 288"/>
                <a:gd name="T53" fmla="*/ 120296 h 496"/>
                <a:gd name="T54" fmla="*/ 20247 w 288"/>
                <a:gd name="T55" fmla="*/ 129479 h 496"/>
                <a:gd name="T56" fmla="*/ 20247 w 288"/>
                <a:gd name="T57" fmla="*/ 133152 h 496"/>
                <a:gd name="T58" fmla="*/ 20247 w 288"/>
                <a:gd name="T59" fmla="*/ 137743 h 496"/>
                <a:gd name="T60" fmla="*/ 23769 w 288"/>
                <a:gd name="T61" fmla="*/ 141416 h 496"/>
                <a:gd name="T62" fmla="*/ 23769 w 288"/>
                <a:gd name="T63" fmla="*/ 146008 h 496"/>
                <a:gd name="T64" fmla="*/ 23769 w 288"/>
                <a:gd name="T65" fmla="*/ 146008 h 496"/>
                <a:gd name="T66" fmla="*/ 28170 w 288"/>
                <a:gd name="T67" fmla="*/ 149681 h 496"/>
                <a:gd name="T68" fmla="*/ 28170 w 288"/>
                <a:gd name="T69" fmla="*/ 157946 h 496"/>
                <a:gd name="T70" fmla="*/ 20247 w 288"/>
                <a:gd name="T71" fmla="*/ 162537 h 496"/>
                <a:gd name="T72" fmla="*/ 20247 w 288"/>
                <a:gd name="T73" fmla="*/ 166210 h 496"/>
                <a:gd name="T74" fmla="*/ 20247 w 288"/>
                <a:gd name="T75" fmla="*/ 179066 h 496"/>
                <a:gd name="T76" fmla="*/ 12324 w 288"/>
                <a:gd name="T77" fmla="*/ 187331 h 496"/>
                <a:gd name="T78" fmla="*/ 7923 w 288"/>
                <a:gd name="T79" fmla="*/ 191004 h 496"/>
                <a:gd name="T80" fmla="*/ 12324 w 288"/>
                <a:gd name="T81" fmla="*/ 191004 h 496"/>
                <a:gd name="T82" fmla="*/ 7923 w 288"/>
                <a:gd name="T83" fmla="*/ 199269 h 496"/>
                <a:gd name="T84" fmla="*/ 7923 w 288"/>
                <a:gd name="T85" fmla="*/ 203860 h 496"/>
                <a:gd name="T86" fmla="*/ 7923 w 288"/>
                <a:gd name="T87" fmla="*/ 207533 h 496"/>
                <a:gd name="T88" fmla="*/ 4402 w 288"/>
                <a:gd name="T89" fmla="*/ 215798 h 496"/>
                <a:gd name="T90" fmla="*/ 4402 w 288"/>
                <a:gd name="T91" fmla="*/ 220389 h 496"/>
                <a:gd name="T92" fmla="*/ 84510 w 288"/>
                <a:gd name="T93" fmla="*/ 215798 h 496"/>
                <a:gd name="T94" fmla="*/ 80109 w 288"/>
                <a:gd name="T95" fmla="*/ 232327 h 496"/>
                <a:gd name="T96" fmla="*/ 92433 w 288"/>
                <a:gd name="T97" fmla="*/ 253448 h 496"/>
                <a:gd name="T98" fmla="*/ 100356 w 288"/>
                <a:gd name="T99" fmla="*/ 258039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5" name="Freeform 79"/>
            <p:cNvSpPr>
              <a:spLocks/>
            </p:cNvSpPr>
            <p:nvPr/>
          </p:nvSpPr>
          <p:spPr bwMode="auto">
            <a:xfrm>
              <a:off x="2914415" y="5060022"/>
              <a:ext cx="224637" cy="390089"/>
            </a:xfrm>
            <a:custGeom>
              <a:avLst/>
              <a:gdLst>
                <a:gd name="T0" fmla="*/ 19201 w 304"/>
                <a:gd name="T1" fmla="*/ 254484 h 504"/>
                <a:gd name="T2" fmla="*/ 19201 w 304"/>
                <a:gd name="T3" fmla="*/ 254484 h 504"/>
                <a:gd name="T4" fmla="*/ 23565 w 304"/>
                <a:gd name="T5" fmla="*/ 249907 h 504"/>
                <a:gd name="T6" fmla="*/ 23565 w 304"/>
                <a:gd name="T7" fmla="*/ 249907 h 504"/>
                <a:gd name="T8" fmla="*/ 19201 w 304"/>
                <a:gd name="T9" fmla="*/ 246245 h 504"/>
                <a:gd name="T10" fmla="*/ 19201 w 304"/>
                <a:gd name="T11" fmla="*/ 246245 h 504"/>
                <a:gd name="T12" fmla="*/ 23565 w 304"/>
                <a:gd name="T13" fmla="*/ 229768 h 504"/>
                <a:gd name="T14" fmla="*/ 23565 w 304"/>
                <a:gd name="T15" fmla="*/ 229768 h 504"/>
                <a:gd name="T16" fmla="*/ 27056 w 304"/>
                <a:gd name="T17" fmla="*/ 229768 h 504"/>
                <a:gd name="T18" fmla="*/ 27056 w 304"/>
                <a:gd name="T19" fmla="*/ 229768 h 504"/>
                <a:gd name="T20" fmla="*/ 27056 w 304"/>
                <a:gd name="T21" fmla="*/ 246245 h 504"/>
                <a:gd name="T22" fmla="*/ 27056 w 304"/>
                <a:gd name="T23" fmla="*/ 246245 h 504"/>
                <a:gd name="T24" fmla="*/ 34911 w 304"/>
                <a:gd name="T25" fmla="*/ 254484 h 504"/>
                <a:gd name="T26" fmla="*/ 34911 w 304"/>
                <a:gd name="T27" fmla="*/ 254484 h 504"/>
                <a:gd name="T28" fmla="*/ 27056 w 304"/>
                <a:gd name="T29" fmla="*/ 258145 h 504"/>
                <a:gd name="T30" fmla="*/ 27056 w 304"/>
                <a:gd name="T31" fmla="*/ 258145 h 504"/>
                <a:gd name="T32" fmla="*/ 31420 w 304"/>
                <a:gd name="T33" fmla="*/ 258145 h 504"/>
                <a:gd name="T34" fmla="*/ 39275 w 304"/>
                <a:gd name="T35" fmla="*/ 254484 h 504"/>
                <a:gd name="T36" fmla="*/ 42766 w 304"/>
                <a:gd name="T37" fmla="*/ 254484 h 504"/>
                <a:gd name="T38" fmla="*/ 42766 w 304"/>
                <a:gd name="T39" fmla="*/ 254484 h 504"/>
                <a:gd name="T40" fmla="*/ 42766 w 304"/>
                <a:gd name="T41" fmla="*/ 249907 h 504"/>
                <a:gd name="T42" fmla="*/ 42766 w 304"/>
                <a:gd name="T43" fmla="*/ 249907 h 504"/>
                <a:gd name="T44" fmla="*/ 47130 w 304"/>
                <a:gd name="T45" fmla="*/ 246245 h 504"/>
                <a:gd name="T46" fmla="*/ 47130 w 304"/>
                <a:gd name="T47" fmla="*/ 246245 h 504"/>
                <a:gd name="T48" fmla="*/ 50621 w 304"/>
                <a:gd name="T49" fmla="*/ 241668 h 504"/>
                <a:gd name="T50" fmla="*/ 47130 w 304"/>
                <a:gd name="T51" fmla="*/ 238006 h 504"/>
                <a:gd name="T52" fmla="*/ 47130 w 304"/>
                <a:gd name="T53" fmla="*/ 238006 h 504"/>
                <a:gd name="T54" fmla="*/ 50621 w 304"/>
                <a:gd name="T55" fmla="*/ 238006 h 504"/>
                <a:gd name="T56" fmla="*/ 50621 w 304"/>
                <a:gd name="T57" fmla="*/ 229768 h 504"/>
                <a:gd name="T58" fmla="*/ 42766 w 304"/>
                <a:gd name="T59" fmla="*/ 225191 h 504"/>
                <a:gd name="T60" fmla="*/ 39275 w 304"/>
                <a:gd name="T61" fmla="*/ 225191 h 504"/>
                <a:gd name="T62" fmla="*/ 39275 w 304"/>
                <a:gd name="T63" fmla="*/ 225191 h 504"/>
                <a:gd name="T64" fmla="*/ 39275 w 304"/>
                <a:gd name="T65" fmla="*/ 216952 h 504"/>
                <a:gd name="T66" fmla="*/ 39275 w 304"/>
                <a:gd name="T67" fmla="*/ 216952 h 504"/>
                <a:gd name="T68" fmla="*/ 148371 w 304"/>
                <a:gd name="T69" fmla="*/ 205052 h 504"/>
                <a:gd name="T70" fmla="*/ 148371 w 304"/>
                <a:gd name="T71" fmla="*/ 205052 h 504"/>
                <a:gd name="T72" fmla="*/ 140516 w 304"/>
                <a:gd name="T73" fmla="*/ 188574 h 504"/>
                <a:gd name="T74" fmla="*/ 140516 w 304"/>
                <a:gd name="T75" fmla="*/ 188574 h 504"/>
                <a:gd name="T76" fmla="*/ 140516 w 304"/>
                <a:gd name="T77" fmla="*/ 183997 h 504"/>
                <a:gd name="T78" fmla="*/ 140516 w 304"/>
                <a:gd name="T79" fmla="*/ 175758 h 504"/>
                <a:gd name="T80" fmla="*/ 136152 w 304"/>
                <a:gd name="T81" fmla="*/ 172097 h 504"/>
                <a:gd name="T82" fmla="*/ 136152 w 304"/>
                <a:gd name="T83" fmla="*/ 159281 h 504"/>
                <a:gd name="T84" fmla="*/ 136152 w 304"/>
                <a:gd name="T85" fmla="*/ 155619 h 504"/>
                <a:gd name="T86" fmla="*/ 136152 w 304"/>
                <a:gd name="T87" fmla="*/ 142804 h 504"/>
                <a:gd name="T88" fmla="*/ 144007 w 304"/>
                <a:gd name="T89" fmla="*/ 139142 h 504"/>
                <a:gd name="T90" fmla="*/ 140516 w 304"/>
                <a:gd name="T91" fmla="*/ 134565 h 504"/>
                <a:gd name="T92" fmla="*/ 140516 w 304"/>
                <a:gd name="T93" fmla="*/ 127242 h 504"/>
                <a:gd name="T94" fmla="*/ 136152 w 304"/>
                <a:gd name="T95" fmla="*/ 123580 h 504"/>
                <a:gd name="T96" fmla="*/ 136152 w 304"/>
                <a:gd name="T97" fmla="*/ 123580 h 504"/>
                <a:gd name="T98" fmla="*/ 128297 w 304"/>
                <a:gd name="T99" fmla="*/ 107103 h 504"/>
                <a:gd name="T100" fmla="*/ 101241 w 304"/>
                <a:gd name="T101" fmla="*/ 0 h 504"/>
                <a:gd name="T102" fmla="*/ 101241 w 304"/>
                <a:gd name="T103" fmla="*/ 0 h 504"/>
                <a:gd name="T104" fmla="*/ 0 w 304"/>
                <a:gd name="T105" fmla="*/ 8239 h 504"/>
                <a:gd name="T106" fmla="*/ 0 w 304"/>
                <a:gd name="T107" fmla="*/ 8239 h 504"/>
                <a:gd name="T108" fmla="*/ 0 w 304"/>
                <a:gd name="T109" fmla="*/ 172097 h 504"/>
                <a:gd name="T110" fmla="*/ 0 w 304"/>
                <a:gd name="T111" fmla="*/ 172097 h 504"/>
                <a:gd name="T112" fmla="*/ 7855 w 304"/>
                <a:gd name="T113" fmla="*/ 249907 h 504"/>
                <a:gd name="T114" fmla="*/ 7855 w 304"/>
                <a:gd name="T115" fmla="*/ 249907 h 504"/>
                <a:gd name="T116" fmla="*/ 15710 w 304"/>
                <a:gd name="T117" fmla="*/ 249907 h 504"/>
                <a:gd name="T118" fmla="*/ 15710 w 304"/>
                <a:gd name="T119" fmla="*/ 249907 h 504"/>
                <a:gd name="T120" fmla="*/ 19201 w 304"/>
                <a:gd name="T121" fmla="*/ 254484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6" name="Freeform 80"/>
            <p:cNvSpPr>
              <a:spLocks/>
            </p:cNvSpPr>
            <p:nvPr/>
          </p:nvSpPr>
          <p:spPr bwMode="auto">
            <a:xfrm>
              <a:off x="3204964" y="5008907"/>
              <a:ext cx="304000" cy="236744"/>
            </a:xfrm>
            <a:custGeom>
              <a:avLst/>
              <a:gdLst>
                <a:gd name="T0" fmla="*/ 110616 w 408"/>
                <a:gd name="T1" fmla="*/ 147401 h 304"/>
                <a:gd name="T2" fmla="*/ 94814 w 408"/>
                <a:gd name="T3" fmla="*/ 130818 h 304"/>
                <a:gd name="T4" fmla="*/ 94814 w 408"/>
                <a:gd name="T5" fmla="*/ 117921 h 304"/>
                <a:gd name="T6" fmla="*/ 79011 w 408"/>
                <a:gd name="T7" fmla="*/ 109630 h 304"/>
                <a:gd name="T8" fmla="*/ 74622 w 408"/>
                <a:gd name="T9" fmla="*/ 105023 h 304"/>
                <a:gd name="T10" fmla="*/ 67599 w 408"/>
                <a:gd name="T11" fmla="*/ 93047 h 304"/>
                <a:gd name="T12" fmla="*/ 59698 w 408"/>
                <a:gd name="T13" fmla="*/ 88441 h 304"/>
                <a:gd name="T14" fmla="*/ 55308 w 408"/>
                <a:gd name="T15" fmla="*/ 84756 h 304"/>
                <a:gd name="T16" fmla="*/ 47407 w 408"/>
                <a:gd name="T17" fmla="*/ 75543 h 304"/>
                <a:gd name="T18" fmla="*/ 39506 w 408"/>
                <a:gd name="T19" fmla="*/ 75543 h 304"/>
                <a:gd name="T20" fmla="*/ 31605 w 408"/>
                <a:gd name="T21" fmla="*/ 63567 h 304"/>
                <a:gd name="T22" fmla="*/ 23703 w 408"/>
                <a:gd name="T23" fmla="*/ 46984 h 304"/>
                <a:gd name="T24" fmla="*/ 19314 w 408"/>
                <a:gd name="T25" fmla="*/ 46984 h 304"/>
                <a:gd name="T26" fmla="*/ 12291 w 408"/>
                <a:gd name="T27" fmla="*/ 42378 h 304"/>
                <a:gd name="T28" fmla="*/ 7901 w 408"/>
                <a:gd name="T29" fmla="*/ 42378 h 304"/>
                <a:gd name="T30" fmla="*/ 0 w 408"/>
                <a:gd name="T31" fmla="*/ 29480 h 304"/>
                <a:gd name="T32" fmla="*/ 7901 w 408"/>
                <a:gd name="T33" fmla="*/ 21189 h 304"/>
                <a:gd name="T34" fmla="*/ 15802 w 408"/>
                <a:gd name="T35" fmla="*/ 16583 h 304"/>
                <a:gd name="T36" fmla="*/ 47407 w 408"/>
                <a:gd name="T37" fmla="*/ 4606 h 304"/>
                <a:gd name="T38" fmla="*/ 86913 w 408"/>
                <a:gd name="T39" fmla="*/ 0 h 304"/>
                <a:gd name="T40" fmla="*/ 99203 w 408"/>
                <a:gd name="T41" fmla="*/ 4606 h 304"/>
                <a:gd name="T42" fmla="*/ 102715 w 408"/>
                <a:gd name="T43" fmla="*/ 12898 h 304"/>
                <a:gd name="T44" fmla="*/ 145732 w 408"/>
                <a:gd name="T45" fmla="*/ 8291 h 304"/>
                <a:gd name="T46" fmla="*/ 201918 w 408"/>
                <a:gd name="T47" fmla="*/ 46984 h 304"/>
                <a:gd name="T48" fmla="*/ 197528 w 408"/>
                <a:gd name="T49" fmla="*/ 50669 h 304"/>
                <a:gd name="T50" fmla="*/ 178215 w 408"/>
                <a:gd name="T51" fmla="*/ 80149 h 304"/>
                <a:gd name="T52" fmla="*/ 178215 w 408"/>
                <a:gd name="T53" fmla="*/ 80149 h 304"/>
                <a:gd name="T54" fmla="*/ 173825 w 408"/>
                <a:gd name="T55" fmla="*/ 80149 h 304"/>
                <a:gd name="T56" fmla="*/ 181726 w 408"/>
                <a:gd name="T57" fmla="*/ 88441 h 304"/>
                <a:gd name="T58" fmla="*/ 173825 w 408"/>
                <a:gd name="T59" fmla="*/ 96732 h 304"/>
                <a:gd name="T60" fmla="*/ 161534 w 408"/>
                <a:gd name="T61" fmla="*/ 109630 h 304"/>
                <a:gd name="T62" fmla="*/ 158023 w 408"/>
                <a:gd name="T63" fmla="*/ 113315 h 304"/>
                <a:gd name="T64" fmla="*/ 153633 w 408"/>
                <a:gd name="T65" fmla="*/ 113315 h 304"/>
                <a:gd name="T66" fmla="*/ 153633 w 408"/>
                <a:gd name="T67" fmla="*/ 117921 h 304"/>
                <a:gd name="T68" fmla="*/ 158023 w 408"/>
                <a:gd name="T69" fmla="*/ 117921 h 304"/>
                <a:gd name="T70" fmla="*/ 145732 w 408"/>
                <a:gd name="T71" fmla="*/ 127133 h 304"/>
                <a:gd name="T72" fmla="*/ 145732 w 408"/>
                <a:gd name="T73" fmla="*/ 122527 h 304"/>
                <a:gd name="T74" fmla="*/ 142221 w 408"/>
                <a:gd name="T75" fmla="*/ 127133 h 304"/>
                <a:gd name="T76" fmla="*/ 145732 w 408"/>
                <a:gd name="T77" fmla="*/ 130818 h 304"/>
                <a:gd name="T78" fmla="*/ 142221 w 408"/>
                <a:gd name="T79" fmla="*/ 135425 h 304"/>
                <a:gd name="T80" fmla="*/ 137831 w 408"/>
                <a:gd name="T81" fmla="*/ 135425 h 304"/>
                <a:gd name="T82" fmla="*/ 126418 w 408"/>
                <a:gd name="T83" fmla="*/ 135425 h 304"/>
                <a:gd name="T84" fmla="*/ 122907 w 408"/>
                <a:gd name="T85" fmla="*/ 135425 h 304"/>
                <a:gd name="T86" fmla="*/ 118517 w 408"/>
                <a:gd name="T87" fmla="*/ 143716 h 304"/>
                <a:gd name="T88" fmla="*/ 122907 w 408"/>
                <a:gd name="T89" fmla="*/ 147401 h 304"/>
                <a:gd name="T90" fmla="*/ 118517 w 408"/>
                <a:gd name="T91" fmla="*/ 160299 h 304"/>
                <a:gd name="T92" fmla="*/ 110616 w 408"/>
                <a:gd name="T93" fmla="*/ 160299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7" name="Freeform 81"/>
            <p:cNvSpPr>
              <a:spLocks/>
            </p:cNvSpPr>
            <p:nvPr/>
          </p:nvSpPr>
          <p:spPr bwMode="auto">
            <a:xfrm>
              <a:off x="3147123" y="4839420"/>
              <a:ext cx="507116" cy="236744"/>
            </a:xfrm>
            <a:custGeom>
              <a:avLst/>
              <a:gdLst>
                <a:gd name="T0" fmla="*/ 264022 w 680"/>
                <a:gd name="T1" fmla="*/ 152124 h 304"/>
                <a:gd name="T2" fmla="*/ 267542 w 680"/>
                <a:gd name="T3" fmla="*/ 140210 h 304"/>
                <a:gd name="T4" fmla="*/ 267542 w 680"/>
                <a:gd name="T5" fmla="*/ 135628 h 304"/>
                <a:gd name="T6" fmla="*/ 283384 w 680"/>
                <a:gd name="T7" fmla="*/ 110885 h 304"/>
                <a:gd name="T8" fmla="*/ 287784 w 680"/>
                <a:gd name="T9" fmla="*/ 110885 h 304"/>
                <a:gd name="T10" fmla="*/ 307146 w 680"/>
                <a:gd name="T11" fmla="*/ 98972 h 304"/>
                <a:gd name="T12" fmla="*/ 311546 w 680"/>
                <a:gd name="T13" fmla="*/ 95306 h 304"/>
                <a:gd name="T14" fmla="*/ 315066 w 680"/>
                <a:gd name="T15" fmla="*/ 95306 h 304"/>
                <a:gd name="T16" fmla="*/ 322987 w 680"/>
                <a:gd name="T17" fmla="*/ 77895 h 304"/>
                <a:gd name="T18" fmla="*/ 319467 w 680"/>
                <a:gd name="T19" fmla="*/ 82477 h 304"/>
                <a:gd name="T20" fmla="*/ 315066 w 680"/>
                <a:gd name="T21" fmla="*/ 77895 h 304"/>
                <a:gd name="T22" fmla="*/ 303625 w 680"/>
                <a:gd name="T23" fmla="*/ 90724 h 304"/>
                <a:gd name="T24" fmla="*/ 295705 w 680"/>
                <a:gd name="T25" fmla="*/ 82477 h 304"/>
                <a:gd name="T26" fmla="*/ 307146 w 680"/>
                <a:gd name="T27" fmla="*/ 86142 h 304"/>
                <a:gd name="T28" fmla="*/ 307146 w 680"/>
                <a:gd name="T29" fmla="*/ 74229 h 304"/>
                <a:gd name="T30" fmla="*/ 311546 w 680"/>
                <a:gd name="T31" fmla="*/ 74229 h 304"/>
                <a:gd name="T32" fmla="*/ 291304 w 680"/>
                <a:gd name="T33" fmla="*/ 61399 h 304"/>
                <a:gd name="T34" fmla="*/ 303625 w 680"/>
                <a:gd name="T35" fmla="*/ 61399 h 304"/>
                <a:gd name="T36" fmla="*/ 307146 w 680"/>
                <a:gd name="T37" fmla="*/ 57734 h 304"/>
                <a:gd name="T38" fmla="*/ 311546 w 680"/>
                <a:gd name="T39" fmla="*/ 61399 h 304"/>
                <a:gd name="T40" fmla="*/ 315066 w 680"/>
                <a:gd name="T41" fmla="*/ 57734 h 304"/>
                <a:gd name="T42" fmla="*/ 335308 w 680"/>
                <a:gd name="T43" fmla="*/ 45820 h 304"/>
                <a:gd name="T44" fmla="*/ 339708 w 680"/>
                <a:gd name="T45" fmla="*/ 41238 h 304"/>
                <a:gd name="T46" fmla="*/ 335308 w 680"/>
                <a:gd name="T47" fmla="*/ 28409 h 304"/>
                <a:gd name="T48" fmla="*/ 327387 w 680"/>
                <a:gd name="T49" fmla="*/ 36656 h 304"/>
                <a:gd name="T50" fmla="*/ 327387 w 680"/>
                <a:gd name="T51" fmla="*/ 36656 h 304"/>
                <a:gd name="T52" fmla="*/ 315066 w 680"/>
                <a:gd name="T53" fmla="*/ 28409 h 304"/>
                <a:gd name="T54" fmla="*/ 299225 w 680"/>
                <a:gd name="T55" fmla="*/ 36656 h 304"/>
                <a:gd name="T56" fmla="*/ 291304 w 680"/>
                <a:gd name="T57" fmla="*/ 36656 h 304"/>
                <a:gd name="T58" fmla="*/ 295705 w 680"/>
                <a:gd name="T59" fmla="*/ 24743 h 304"/>
                <a:gd name="T60" fmla="*/ 299225 w 680"/>
                <a:gd name="T61" fmla="*/ 28409 h 304"/>
                <a:gd name="T62" fmla="*/ 311546 w 680"/>
                <a:gd name="T63" fmla="*/ 24743 h 304"/>
                <a:gd name="T64" fmla="*/ 303625 w 680"/>
                <a:gd name="T65" fmla="*/ 20161 h 304"/>
                <a:gd name="T66" fmla="*/ 315066 w 680"/>
                <a:gd name="T67" fmla="*/ 24743 h 304"/>
                <a:gd name="T68" fmla="*/ 319467 w 680"/>
                <a:gd name="T69" fmla="*/ 16495 h 304"/>
                <a:gd name="T70" fmla="*/ 319467 w 680"/>
                <a:gd name="T71" fmla="*/ 16495 h 304"/>
                <a:gd name="T72" fmla="*/ 327387 w 680"/>
                <a:gd name="T73" fmla="*/ 16495 h 304"/>
                <a:gd name="T74" fmla="*/ 327387 w 680"/>
                <a:gd name="T75" fmla="*/ 16495 h 304"/>
                <a:gd name="T76" fmla="*/ 319467 w 680"/>
                <a:gd name="T77" fmla="*/ 3666 h 304"/>
                <a:gd name="T78" fmla="*/ 259622 w 680"/>
                <a:gd name="T79" fmla="*/ 12830 h 304"/>
                <a:gd name="T80" fmla="*/ 92408 w 680"/>
                <a:gd name="T81" fmla="*/ 36656 h 304"/>
                <a:gd name="T82" fmla="*/ 92408 w 680"/>
                <a:gd name="T83" fmla="*/ 53152 h 304"/>
                <a:gd name="T84" fmla="*/ 83607 w 680"/>
                <a:gd name="T85" fmla="*/ 65981 h 304"/>
                <a:gd name="T86" fmla="*/ 63365 w 680"/>
                <a:gd name="T87" fmla="*/ 77895 h 304"/>
                <a:gd name="T88" fmla="*/ 47524 w 680"/>
                <a:gd name="T89" fmla="*/ 86142 h 304"/>
                <a:gd name="T90" fmla="*/ 31683 w 680"/>
                <a:gd name="T91" fmla="*/ 98972 h 304"/>
                <a:gd name="T92" fmla="*/ 12321 w 680"/>
                <a:gd name="T93" fmla="*/ 110885 h 304"/>
                <a:gd name="T94" fmla="*/ 0 w 680"/>
                <a:gd name="T95" fmla="*/ 140210 h 304"/>
                <a:gd name="T96" fmla="*/ 55445 w 680"/>
                <a:gd name="T97" fmla="*/ 127381 h 304"/>
                <a:gd name="T98" fmla="*/ 127611 w 680"/>
                <a:gd name="T99" fmla="*/ 110885 h 304"/>
                <a:gd name="T100" fmla="*/ 143452 w 680"/>
                <a:gd name="T101" fmla="*/ 123715 h 304"/>
                <a:gd name="T102" fmla="*/ 242900 w 680"/>
                <a:gd name="T103" fmla="*/ 156706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8" name="Freeform 82"/>
            <p:cNvSpPr>
              <a:spLocks/>
            </p:cNvSpPr>
            <p:nvPr/>
          </p:nvSpPr>
          <p:spPr bwMode="auto">
            <a:xfrm>
              <a:off x="3159229" y="4643030"/>
              <a:ext cx="470797" cy="281134"/>
            </a:xfrm>
            <a:custGeom>
              <a:avLst/>
              <a:gdLst>
                <a:gd name="T0" fmla="*/ 309505 w 632"/>
                <a:gd name="T1" fmla="*/ 126212 h 360"/>
                <a:gd name="T2" fmla="*/ 313902 w 632"/>
                <a:gd name="T3" fmla="*/ 129897 h 360"/>
                <a:gd name="T4" fmla="*/ 301592 w 632"/>
                <a:gd name="T5" fmla="*/ 113314 h 360"/>
                <a:gd name="T6" fmla="*/ 298075 w 632"/>
                <a:gd name="T7" fmla="*/ 113314 h 360"/>
                <a:gd name="T8" fmla="*/ 293678 w 632"/>
                <a:gd name="T9" fmla="*/ 117921 h 360"/>
                <a:gd name="T10" fmla="*/ 285765 w 632"/>
                <a:gd name="T11" fmla="*/ 117921 h 360"/>
                <a:gd name="T12" fmla="*/ 282248 w 632"/>
                <a:gd name="T13" fmla="*/ 113314 h 360"/>
                <a:gd name="T14" fmla="*/ 266421 w 632"/>
                <a:gd name="T15" fmla="*/ 105023 h 360"/>
                <a:gd name="T16" fmla="*/ 277852 w 632"/>
                <a:gd name="T17" fmla="*/ 105023 h 360"/>
                <a:gd name="T18" fmla="*/ 293678 w 632"/>
                <a:gd name="T19" fmla="*/ 109629 h 360"/>
                <a:gd name="T20" fmla="*/ 277852 w 632"/>
                <a:gd name="T21" fmla="*/ 101338 h 360"/>
                <a:gd name="T22" fmla="*/ 277852 w 632"/>
                <a:gd name="T23" fmla="*/ 96732 h 360"/>
                <a:gd name="T24" fmla="*/ 285765 w 632"/>
                <a:gd name="T25" fmla="*/ 96732 h 360"/>
                <a:gd name="T26" fmla="*/ 282248 w 632"/>
                <a:gd name="T27" fmla="*/ 92126 h 360"/>
                <a:gd name="T28" fmla="*/ 290161 w 632"/>
                <a:gd name="T29" fmla="*/ 88441 h 360"/>
                <a:gd name="T30" fmla="*/ 277852 w 632"/>
                <a:gd name="T31" fmla="*/ 80149 h 360"/>
                <a:gd name="T32" fmla="*/ 258507 w 632"/>
                <a:gd name="T33" fmla="*/ 63567 h 360"/>
                <a:gd name="T34" fmla="*/ 277852 w 632"/>
                <a:gd name="T35" fmla="*/ 80149 h 360"/>
                <a:gd name="T36" fmla="*/ 285765 w 632"/>
                <a:gd name="T37" fmla="*/ 71858 h 360"/>
                <a:gd name="T38" fmla="*/ 282248 w 632"/>
                <a:gd name="T39" fmla="*/ 63567 h 360"/>
                <a:gd name="T40" fmla="*/ 258507 w 632"/>
                <a:gd name="T41" fmla="*/ 55275 h 360"/>
                <a:gd name="T42" fmla="*/ 242680 w 632"/>
                <a:gd name="T43" fmla="*/ 50669 h 360"/>
                <a:gd name="T44" fmla="*/ 242680 w 632"/>
                <a:gd name="T45" fmla="*/ 33165 h 360"/>
                <a:gd name="T46" fmla="*/ 226853 w 632"/>
                <a:gd name="T47" fmla="*/ 12898 h 360"/>
                <a:gd name="T48" fmla="*/ 218940 w 632"/>
                <a:gd name="T49" fmla="*/ 0 h 360"/>
                <a:gd name="T50" fmla="*/ 214544 w 632"/>
                <a:gd name="T51" fmla="*/ 8291 h 360"/>
                <a:gd name="T52" fmla="*/ 195199 w 632"/>
                <a:gd name="T53" fmla="*/ 4606 h 360"/>
                <a:gd name="T54" fmla="*/ 190803 w 632"/>
                <a:gd name="T55" fmla="*/ 12898 h 360"/>
                <a:gd name="T56" fmla="*/ 182890 w 632"/>
                <a:gd name="T57" fmla="*/ 29480 h 360"/>
                <a:gd name="T58" fmla="*/ 174976 w 632"/>
                <a:gd name="T59" fmla="*/ 37771 h 360"/>
                <a:gd name="T60" fmla="*/ 167063 w 632"/>
                <a:gd name="T61" fmla="*/ 50669 h 360"/>
                <a:gd name="T62" fmla="*/ 150356 w 632"/>
                <a:gd name="T63" fmla="*/ 55275 h 360"/>
                <a:gd name="T64" fmla="*/ 146839 w 632"/>
                <a:gd name="T65" fmla="*/ 67252 h 360"/>
                <a:gd name="T66" fmla="*/ 142443 w 632"/>
                <a:gd name="T67" fmla="*/ 75543 h 360"/>
                <a:gd name="T68" fmla="*/ 138926 w 632"/>
                <a:gd name="T69" fmla="*/ 92126 h 360"/>
                <a:gd name="T70" fmla="*/ 134529 w 632"/>
                <a:gd name="T71" fmla="*/ 109629 h 360"/>
                <a:gd name="T72" fmla="*/ 134529 w 632"/>
                <a:gd name="T73" fmla="*/ 117921 h 360"/>
                <a:gd name="T74" fmla="*/ 126616 w 632"/>
                <a:gd name="T75" fmla="*/ 121606 h 360"/>
                <a:gd name="T76" fmla="*/ 115185 w 632"/>
                <a:gd name="T77" fmla="*/ 126212 h 360"/>
                <a:gd name="T78" fmla="*/ 110789 w 632"/>
                <a:gd name="T79" fmla="*/ 129897 h 360"/>
                <a:gd name="T80" fmla="*/ 94962 w 632"/>
                <a:gd name="T81" fmla="*/ 134503 h 360"/>
                <a:gd name="T82" fmla="*/ 87048 w 632"/>
                <a:gd name="T83" fmla="*/ 143716 h 360"/>
                <a:gd name="T84" fmla="*/ 71221 w 632"/>
                <a:gd name="T85" fmla="*/ 138188 h 360"/>
                <a:gd name="T86" fmla="*/ 59791 w 632"/>
                <a:gd name="T87" fmla="*/ 138188 h 360"/>
                <a:gd name="T88" fmla="*/ 43964 w 632"/>
                <a:gd name="T89" fmla="*/ 152007 h 360"/>
                <a:gd name="T90" fmla="*/ 28137 w 632"/>
                <a:gd name="T91" fmla="*/ 168590 h 360"/>
                <a:gd name="T92" fmla="*/ 0 w 632"/>
                <a:gd name="T93" fmla="*/ 189779 h 360"/>
                <a:gd name="T94" fmla="*/ 79135 w 632"/>
                <a:gd name="T95" fmla="*/ 172275 h 360"/>
                <a:gd name="T96" fmla="*/ 305988 w 632"/>
                <a:gd name="T97" fmla="*/ 134503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79" name="Freeform 83"/>
            <p:cNvSpPr>
              <a:spLocks/>
            </p:cNvSpPr>
            <p:nvPr/>
          </p:nvSpPr>
          <p:spPr bwMode="auto">
            <a:xfrm>
              <a:off x="3070450" y="5042536"/>
              <a:ext cx="306691" cy="347045"/>
            </a:xfrm>
            <a:custGeom>
              <a:avLst/>
              <a:gdLst>
                <a:gd name="T0" fmla="*/ 190892 w 416"/>
                <a:gd name="T1" fmla="*/ 200315 h 448"/>
                <a:gd name="T2" fmla="*/ 195250 w 416"/>
                <a:gd name="T3" fmla="*/ 200315 h 448"/>
                <a:gd name="T4" fmla="*/ 195250 w 416"/>
                <a:gd name="T5" fmla="*/ 196656 h 448"/>
                <a:gd name="T6" fmla="*/ 190892 w 416"/>
                <a:gd name="T7" fmla="*/ 196656 h 448"/>
                <a:gd name="T8" fmla="*/ 190892 w 416"/>
                <a:gd name="T9" fmla="*/ 192083 h 448"/>
                <a:gd name="T10" fmla="*/ 195250 w 416"/>
                <a:gd name="T11" fmla="*/ 192083 h 448"/>
                <a:gd name="T12" fmla="*/ 190892 w 416"/>
                <a:gd name="T13" fmla="*/ 192083 h 448"/>
                <a:gd name="T14" fmla="*/ 190892 w 416"/>
                <a:gd name="T15" fmla="*/ 188424 h 448"/>
                <a:gd name="T16" fmla="*/ 187406 w 416"/>
                <a:gd name="T17" fmla="*/ 183850 h 448"/>
                <a:gd name="T18" fmla="*/ 190892 w 416"/>
                <a:gd name="T19" fmla="*/ 183850 h 448"/>
                <a:gd name="T20" fmla="*/ 190892 w 416"/>
                <a:gd name="T21" fmla="*/ 188424 h 448"/>
                <a:gd name="T22" fmla="*/ 190892 w 416"/>
                <a:gd name="T23" fmla="*/ 175618 h 448"/>
                <a:gd name="T24" fmla="*/ 195250 w 416"/>
                <a:gd name="T25" fmla="*/ 175618 h 448"/>
                <a:gd name="T26" fmla="*/ 195250 w 416"/>
                <a:gd name="T27" fmla="*/ 175618 h 448"/>
                <a:gd name="T28" fmla="*/ 195250 w 416"/>
                <a:gd name="T29" fmla="*/ 163727 h 448"/>
                <a:gd name="T30" fmla="*/ 198737 w 416"/>
                <a:gd name="T31" fmla="*/ 163727 h 448"/>
                <a:gd name="T32" fmla="*/ 198737 w 416"/>
                <a:gd name="T33" fmla="*/ 159154 h 448"/>
                <a:gd name="T34" fmla="*/ 195250 w 416"/>
                <a:gd name="T35" fmla="*/ 159154 h 448"/>
                <a:gd name="T36" fmla="*/ 198737 w 416"/>
                <a:gd name="T37" fmla="*/ 155495 h 448"/>
                <a:gd name="T38" fmla="*/ 198737 w 416"/>
                <a:gd name="T39" fmla="*/ 150922 h 448"/>
                <a:gd name="T40" fmla="*/ 198737 w 416"/>
                <a:gd name="T41" fmla="*/ 147263 h 448"/>
                <a:gd name="T42" fmla="*/ 198737 w 416"/>
                <a:gd name="T43" fmla="*/ 142690 h 448"/>
                <a:gd name="T44" fmla="*/ 203095 w 416"/>
                <a:gd name="T45" fmla="*/ 139031 h 448"/>
                <a:gd name="T46" fmla="*/ 203095 w 416"/>
                <a:gd name="T47" fmla="*/ 134458 h 448"/>
                <a:gd name="T48" fmla="*/ 198737 w 416"/>
                <a:gd name="T49" fmla="*/ 134458 h 448"/>
                <a:gd name="T50" fmla="*/ 198737 w 416"/>
                <a:gd name="T51" fmla="*/ 130799 h 448"/>
                <a:gd name="T52" fmla="*/ 187406 w 416"/>
                <a:gd name="T53" fmla="*/ 110676 h 448"/>
                <a:gd name="T54" fmla="*/ 183047 w 416"/>
                <a:gd name="T55" fmla="*/ 107017 h 448"/>
                <a:gd name="T56" fmla="*/ 171716 w 416"/>
                <a:gd name="T57" fmla="*/ 90553 h 448"/>
                <a:gd name="T58" fmla="*/ 167358 w 416"/>
                <a:gd name="T59" fmla="*/ 85980 h 448"/>
                <a:gd name="T60" fmla="*/ 156026 w 416"/>
                <a:gd name="T61" fmla="*/ 77748 h 448"/>
                <a:gd name="T62" fmla="*/ 151668 w 416"/>
                <a:gd name="T63" fmla="*/ 65857 h 448"/>
                <a:gd name="T64" fmla="*/ 148181 w 416"/>
                <a:gd name="T65" fmla="*/ 65857 h 448"/>
                <a:gd name="T66" fmla="*/ 140336 w 416"/>
                <a:gd name="T67" fmla="*/ 53051 h 448"/>
                <a:gd name="T68" fmla="*/ 135978 w 416"/>
                <a:gd name="T69" fmla="*/ 53051 h 448"/>
                <a:gd name="T70" fmla="*/ 124647 w 416"/>
                <a:gd name="T71" fmla="*/ 44819 h 448"/>
                <a:gd name="T72" fmla="*/ 116802 w 416"/>
                <a:gd name="T73" fmla="*/ 28355 h 448"/>
                <a:gd name="T74" fmla="*/ 112443 w 416"/>
                <a:gd name="T75" fmla="*/ 24696 h 448"/>
                <a:gd name="T76" fmla="*/ 104598 w 416"/>
                <a:gd name="T77" fmla="*/ 24696 h 448"/>
                <a:gd name="T78" fmla="*/ 97625 w 416"/>
                <a:gd name="T79" fmla="*/ 20123 h 448"/>
                <a:gd name="T80" fmla="*/ 89780 w 416"/>
                <a:gd name="T81" fmla="*/ 20123 h 448"/>
                <a:gd name="T82" fmla="*/ 97625 w 416"/>
                <a:gd name="T83" fmla="*/ 0 h 448"/>
                <a:gd name="T84" fmla="*/ 97625 w 416"/>
                <a:gd name="T85" fmla="*/ 0 h 448"/>
                <a:gd name="T86" fmla="*/ 0 w 416"/>
                <a:gd name="T87" fmla="*/ 11891 h 448"/>
                <a:gd name="T88" fmla="*/ 27021 w 416"/>
                <a:gd name="T89" fmla="*/ 117994 h 448"/>
                <a:gd name="T90" fmla="*/ 34866 w 416"/>
                <a:gd name="T91" fmla="*/ 134458 h 448"/>
                <a:gd name="T92" fmla="*/ 39224 w 416"/>
                <a:gd name="T93" fmla="*/ 147263 h 448"/>
                <a:gd name="T94" fmla="*/ 42711 w 416"/>
                <a:gd name="T95" fmla="*/ 147263 h 448"/>
                <a:gd name="T96" fmla="*/ 34866 w 416"/>
                <a:gd name="T97" fmla="*/ 155495 h 448"/>
                <a:gd name="T98" fmla="*/ 34866 w 416"/>
                <a:gd name="T99" fmla="*/ 171960 h 448"/>
                <a:gd name="T100" fmla="*/ 39224 w 416"/>
                <a:gd name="T101" fmla="*/ 188424 h 448"/>
                <a:gd name="T102" fmla="*/ 39224 w 416"/>
                <a:gd name="T103" fmla="*/ 200315 h 448"/>
                <a:gd name="T104" fmla="*/ 47069 w 416"/>
                <a:gd name="T105" fmla="*/ 216779 h 448"/>
                <a:gd name="T106" fmla="*/ 54914 w 416"/>
                <a:gd name="T107" fmla="*/ 229584 h 448"/>
                <a:gd name="T108" fmla="*/ 163871 w 416"/>
                <a:gd name="T109" fmla="*/ 221352 h 448"/>
                <a:gd name="T110" fmla="*/ 167358 w 416"/>
                <a:gd name="T111" fmla="*/ 229584 h 448"/>
                <a:gd name="T112" fmla="*/ 175202 w 416"/>
                <a:gd name="T113" fmla="*/ 229584 h 448"/>
                <a:gd name="T114" fmla="*/ 171716 w 416"/>
                <a:gd name="T115" fmla="*/ 221352 h 448"/>
                <a:gd name="T116" fmla="*/ 171716 w 416"/>
                <a:gd name="T117" fmla="*/ 208547 h 448"/>
                <a:gd name="T118" fmla="*/ 175202 w 416"/>
                <a:gd name="T119" fmla="*/ 204888 h 448"/>
                <a:gd name="T120" fmla="*/ 187406 w 416"/>
                <a:gd name="T121" fmla="*/ 208547 h 448"/>
                <a:gd name="T122" fmla="*/ 195250 w 416"/>
                <a:gd name="T123" fmla="*/ 208547 h 448"/>
                <a:gd name="T124" fmla="*/ 195250 w 416"/>
                <a:gd name="T125" fmla="*/ 204888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80" name="Freeform 84"/>
            <p:cNvSpPr>
              <a:spLocks/>
            </p:cNvSpPr>
            <p:nvPr/>
          </p:nvSpPr>
          <p:spPr bwMode="auto">
            <a:xfrm>
              <a:off x="3769920" y="4351137"/>
              <a:ext cx="39008" cy="61876"/>
            </a:xfrm>
            <a:custGeom>
              <a:avLst/>
              <a:gdLst>
                <a:gd name="T0" fmla="*/ 3369 w 56"/>
                <a:gd name="T1" fmla="*/ 35211 h 80"/>
                <a:gd name="T2" fmla="*/ 3369 w 56"/>
                <a:gd name="T3" fmla="*/ 35211 h 80"/>
                <a:gd name="T4" fmla="*/ 3369 w 56"/>
                <a:gd name="T5" fmla="*/ 39725 h 80"/>
                <a:gd name="T6" fmla="*/ 3369 w 56"/>
                <a:gd name="T7" fmla="*/ 39725 h 80"/>
                <a:gd name="T8" fmla="*/ 6738 w 56"/>
                <a:gd name="T9" fmla="*/ 39725 h 80"/>
                <a:gd name="T10" fmla="*/ 6738 w 56"/>
                <a:gd name="T11" fmla="*/ 39725 h 80"/>
                <a:gd name="T12" fmla="*/ 10108 w 56"/>
                <a:gd name="T13" fmla="*/ 35211 h 80"/>
                <a:gd name="T14" fmla="*/ 13477 w 56"/>
                <a:gd name="T15" fmla="*/ 31599 h 80"/>
                <a:gd name="T16" fmla="*/ 13477 w 56"/>
                <a:gd name="T17" fmla="*/ 31599 h 80"/>
                <a:gd name="T18" fmla="*/ 17688 w 56"/>
                <a:gd name="T19" fmla="*/ 31599 h 80"/>
                <a:gd name="T20" fmla="*/ 17688 w 56"/>
                <a:gd name="T21" fmla="*/ 31599 h 80"/>
                <a:gd name="T22" fmla="*/ 17688 w 56"/>
                <a:gd name="T23" fmla="*/ 27085 h 80"/>
                <a:gd name="T24" fmla="*/ 13477 w 56"/>
                <a:gd name="T25" fmla="*/ 11737 h 80"/>
                <a:gd name="T26" fmla="*/ 13477 w 56"/>
                <a:gd name="T27" fmla="*/ 11737 h 80"/>
                <a:gd name="T28" fmla="*/ 13477 w 56"/>
                <a:gd name="T29" fmla="*/ 11737 h 80"/>
                <a:gd name="T30" fmla="*/ 13477 w 56"/>
                <a:gd name="T31" fmla="*/ 11737 h 80"/>
                <a:gd name="T32" fmla="*/ 17688 w 56"/>
                <a:gd name="T33" fmla="*/ 16251 h 80"/>
                <a:gd name="T34" fmla="*/ 17688 w 56"/>
                <a:gd name="T35" fmla="*/ 16251 h 80"/>
                <a:gd name="T36" fmla="*/ 20215 w 56"/>
                <a:gd name="T37" fmla="*/ 16251 h 80"/>
                <a:gd name="T38" fmla="*/ 24427 w 56"/>
                <a:gd name="T39" fmla="*/ 23474 h 80"/>
                <a:gd name="T40" fmla="*/ 24427 w 56"/>
                <a:gd name="T41" fmla="*/ 23474 h 80"/>
                <a:gd name="T42" fmla="*/ 24427 w 56"/>
                <a:gd name="T43" fmla="*/ 23474 h 80"/>
                <a:gd name="T44" fmla="*/ 24427 w 56"/>
                <a:gd name="T45" fmla="*/ 23474 h 80"/>
                <a:gd name="T46" fmla="*/ 24427 w 56"/>
                <a:gd name="T47" fmla="*/ 16251 h 80"/>
                <a:gd name="T48" fmla="*/ 20215 w 56"/>
                <a:gd name="T49" fmla="*/ 16251 h 80"/>
                <a:gd name="T50" fmla="*/ 17688 w 56"/>
                <a:gd name="T51" fmla="*/ 11737 h 80"/>
                <a:gd name="T52" fmla="*/ 17688 w 56"/>
                <a:gd name="T53" fmla="*/ 11737 h 80"/>
                <a:gd name="T54" fmla="*/ 17688 w 56"/>
                <a:gd name="T55" fmla="*/ 11737 h 80"/>
                <a:gd name="T56" fmla="*/ 13477 w 56"/>
                <a:gd name="T57" fmla="*/ 8126 h 80"/>
                <a:gd name="T58" fmla="*/ 13477 w 56"/>
                <a:gd name="T59" fmla="*/ 8126 h 80"/>
                <a:gd name="T60" fmla="*/ 13477 w 56"/>
                <a:gd name="T61" fmla="*/ 8126 h 80"/>
                <a:gd name="T62" fmla="*/ 13477 w 56"/>
                <a:gd name="T63" fmla="*/ 8126 h 80"/>
                <a:gd name="T64" fmla="*/ 10108 w 56"/>
                <a:gd name="T65" fmla="*/ 0 h 80"/>
                <a:gd name="T66" fmla="*/ 10108 w 56"/>
                <a:gd name="T67" fmla="*/ 0 h 80"/>
                <a:gd name="T68" fmla="*/ 0 w 56"/>
                <a:gd name="T69" fmla="*/ 3611 h 80"/>
                <a:gd name="T70" fmla="*/ 0 w 56"/>
                <a:gd name="T71" fmla="*/ 3611 h 80"/>
                <a:gd name="T72" fmla="*/ 6738 w 56"/>
                <a:gd name="T73" fmla="*/ 31599 h 80"/>
                <a:gd name="T74" fmla="*/ 6738 w 56"/>
                <a:gd name="T75" fmla="*/ 31599 h 80"/>
                <a:gd name="T76" fmla="*/ 3369 w 56"/>
                <a:gd name="T77" fmla="*/ 35211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81" name="Freeform 85"/>
            <p:cNvSpPr>
              <a:spLocks/>
            </p:cNvSpPr>
            <p:nvPr/>
          </p:nvSpPr>
          <p:spPr bwMode="auto">
            <a:xfrm>
              <a:off x="3666344" y="4431845"/>
              <a:ext cx="108956" cy="65911"/>
            </a:xfrm>
            <a:custGeom>
              <a:avLst/>
              <a:gdLst>
                <a:gd name="T0" fmla="*/ 0 w 144"/>
                <a:gd name="T1" fmla="*/ 42613 h 88"/>
                <a:gd name="T2" fmla="*/ 0 w 144"/>
                <a:gd name="T3" fmla="*/ 39062 h 88"/>
                <a:gd name="T4" fmla="*/ 4504 w 144"/>
                <a:gd name="T5" fmla="*/ 31072 h 88"/>
                <a:gd name="T6" fmla="*/ 8107 w 144"/>
                <a:gd name="T7" fmla="*/ 26633 h 88"/>
                <a:gd name="T8" fmla="*/ 12611 w 144"/>
                <a:gd name="T9" fmla="*/ 23082 h 88"/>
                <a:gd name="T10" fmla="*/ 16214 w 144"/>
                <a:gd name="T11" fmla="*/ 19531 h 88"/>
                <a:gd name="T12" fmla="*/ 25222 w 144"/>
                <a:gd name="T13" fmla="*/ 19531 h 88"/>
                <a:gd name="T14" fmla="*/ 25222 w 144"/>
                <a:gd name="T15" fmla="*/ 19531 h 88"/>
                <a:gd name="T16" fmla="*/ 33329 w 144"/>
                <a:gd name="T17" fmla="*/ 15980 h 88"/>
                <a:gd name="T18" fmla="*/ 45940 w 144"/>
                <a:gd name="T19" fmla="*/ 11541 h 88"/>
                <a:gd name="T20" fmla="*/ 59452 w 144"/>
                <a:gd name="T21" fmla="*/ 0 h 88"/>
                <a:gd name="T22" fmla="*/ 59452 w 144"/>
                <a:gd name="T23" fmla="*/ 3551 h 88"/>
                <a:gd name="T24" fmla="*/ 54047 w 144"/>
                <a:gd name="T25" fmla="*/ 7990 h 88"/>
                <a:gd name="T26" fmla="*/ 50444 w 144"/>
                <a:gd name="T27" fmla="*/ 11541 h 88"/>
                <a:gd name="T28" fmla="*/ 50444 w 144"/>
                <a:gd name="T29" fmla="*/ 15980 h 88"/>
                <a:gd name="T30" fmla="*/ 50444 w 144"/>
                <a:gd name="T31" fmla="*/ 15980 h 88"/>
                <a:gd name="T32" fmla="*/ 50444 w 144"/>
                <a:gd name="T33" fmla="*/ 15980 h 88"/>
                <a:gd name="T34" fmla="*/ 50444 w 144"/>
                <a:gd name="T35" fmla="*/ 19531 h 88"/>
                <a:gd name="T36" fmla="*/ 50444 w 144"/>
                <a:gd name="T37" fmla="*/ 19531 h 88"/>
                <a:gd name="T38" fmla="*/ 54047 w 144"/>
                <a:gd name="T39" fmla="*/ 15980 h 88"/>
                <a:gd name="T40" fmla="*/ 54047 w 144"/>
                <a:gd name="T41" fmla="*/ 15980 h 88"/>
                <a:gd name="T42" fmla="*/ 59452 w 144"/>
                <a:gd name="T43" fmla="*/ 7990 h 88"/>
                <a:gd name="T44" fmla="*/ 67559 w 144"/>
                <a:gd name="T45" fmla="*/ 3551 h 88"/>
                <a:gd name="T46" fmla="*/ 67559 w 144"/>
                <a:gd name="T47" fmla="*/ 3551 h 88"/>
                <a:gd name="T48" fmla="*/ 71162 w 144"/>
                <a:gd name="T49" fmla="*/ 0 h 88"/>
                <a:gd name="T50" fmla="*/ 75666 w 144"/>
                <a:gd name="T51" fmla="*/ 0 h 88"/>
                <a:gd name="T52" fmla="*/ 75666 w 144"/>
                <a:gd name="T53" fmla="*/ 3551 h 88"/>
                <a:gd name="T54" fmla="*/ 50444 w 144"/>
                <a:gd name="T55" fmla="*/ 23082 h 88"/>
                <a:gd name="T56" fmla="*/ 37833 w 144"/>
                <a:gd name="T57" fmla="*/ 31072 h 88"/>
                <a:gd name="T58" fmla="*/ 37833 w 144"/>
                <a:gd name="T59" fmla="*/ 31072 h 88"/>
                <a:gd name="T60" fmla="*/ 42337 w 144"/>
                <a:gd name="T61" fmla="*/ 23082 h 88"/>
                <a:gd name="T62" fmla="*/ 42337 w 144"/>
                <a:gd name="T63" fmla="*/ 23082 h 88"/>
                <a:gd name="T64" fmla="*/ 29726 w 144"/>
                <a:gd name="T65" fmla="*/ 26633 h 88"/>
                <a:gd name="T66" fmla="*/ 16214 w 144"/>
                <a:gd name="T67" fmla="*/ 34623 h 88"/>
                <a:gd name="T68" fmla="*/ 4504 w 144"/>
                <a:gd name="T69" fmla="*/ 42613 h 88"/>
                <a:gd name="T70" fmla="*/ 8107 w 144"/>
                <a:gd name="T71" fmla="*/ 42613 h 88"/>
                <a:gd name="T72" fmla="*/ 8107 w 144"/>
                <a:gd name="T73" fmla="*/ 39062 h 88"/>
                <a:gd name="T74" fmla="*/ 0 w 144"/>
                <a:gd name="T75" fmla="*/ 42613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rgbClr val="4FB94A"/>
            </a:solidFill>
            <a:ln w="6350">
              <a:solidFill>
                <a:srgbClr val="006600"/>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82" name="Freeform 86"/>
            <p:cNvSpPr>
              <a:spLocks/>
            </p:cNvSpPr>
            <p:nvPr/>
          </p:nvSpPr>
          <p:spPr bwMode="auto">
            <a:xfrm>
              <a:off x="3525106" y="4663208"/>
              <a:ext cx="10761" cy="9416"/>
            </a:xfrm>
            <a:custGeom>
              <a:avLst/>
              <a:gdLst>
                <a:gd name="T0" fmla="*/ 3061 w 13"/>
                <a:gd name="T1" fmla="*/ 0 h 10"/>
                <a:gd name="T2" fmla="*/ 0 w 13"/>
                <a:gd name="T3" fmla="*/ 9434 h 10"/>
                <a:gd name="T4" fmla="*/ 9183 w 13"/>
                <a:gd name="T5" fmla="*/ 8254 h 10"/>
                <a:gd name="T6" fmla="*/ 3061 w 13"/>
                <a:gd name="T7" fmla="*/ 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3" y="0"/>
                  </a:moveTo>
                  <a:lnTo>
                    <a:pt x="0" y="10"/>
                  </a:lnTo>
                  <a:lnTo>
                    <a:pt x="13" y="9"/>
                  </a:lnTo>
                  <a:lnTo>
                    <a:pt x="3" y="0"/>
                  </a:lnTo>
                  <a:close/>
                </a:path>
              </a:pathLst>
            </a:custGeom>
            <a:solidFill>
              <a:srgbClr val="99FF99"/>
            </a:solidFill>
            <a:ln w="6350">
              <a:solidFill>
                <a:srgbClr val="A6A6A6"/>
              </a:solidFill>
              <a:round/>
              <a:headEnd/>
              <a:tailEnd/>
            </a:ln>
          </p:spPr>
          <p:txBody>
            <a:bodyPr/>
            <a:lstStyle/>
            <a:p>
              <a:pPr eaLnBrk="0" hangingPunct="0">
                <a:spcBef>
                  <a:spcPct val="20000"/>
                </a:spcBef>
                <a:buSzPct val="100000"/>
                <a:buFontTx/>
                <a:buChar char="•"/>
              </a:pPr>
              <a:endParaRPr lang="en-US" sz="2400" dirty="0">
                <a:solidFill>
                  <a:prstClr val="black"/>
                </a:solidFill>
                <a:latin typeface="Times New Roman" pitchFamily="18" charset="0"/>
                <a:ea typeface="Arial Unicode MS" pitchFamily="34" charset="-128"/>
                <a:cs typeface="Arial Unicode MS" pitchFamily="34" charset="-128"/>
              </a:endParaRPr>
            </a:p>
          </p:txBody>
        </p:sp>
        <p:sp>
          <p:nvSpPr>
            <p:cNvPr id="83" name="Rectangle 292"/>
            <p:cNvSpPr>
              <a:spLocks noChangeAspect="1"/>
            </p:cNvSpPr>
            <p:nvPr/>
          </p:nvSpPr>
          <p:spPr bwMode="auto">
            <a:xfrm>
              <a:off x="2580821" y="4539455"/>
              <a:ext cx="53805" cy="65911"/>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84" name="Rectangle 293"/>
            <p:cNvSpPr>
              <a:spLocks noChangeAspect="1"/>
            </p:cNvSpPr>
            <p:nvPr/>
          </p:nvSpPr>
          <p:spPr bwMode="auto">
            <a:xfrm>
              <a:off x="2829671" y="4492375"/>
              <a:ext cx="55151" cy="65912"/>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85" name="Rectangle 294"/>
            <p:cNvSpPr>
              <a:spLocks noChangeAspect="1"/>
            </p:cNvSpPr>
            <p:nvPr/>
          </p:nvSpPr>
          <p:spPr bwMode="auto">
            <a:xfrm>
              <a:off x="3248008" y="4465473"/>
              <a:ext cx="55150" cy="65912"/>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86" name="Rectangle 295"/>
            <p:cNvSpPr>
              <a:spLocks noChangeAspect="1"/>
            </p:cNvSpPr>
            <p:nvPr/>
          </p:nvSpPr>
          <p:spPr bwMode="auto">
            <a:xfrm>
              <a:off x="3147123" y="4629579"/>
              <a:ext cx="56496" cy="64566"/>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87" name="Rectangle 296"/>
            <p:cNvSpPr>
              <a:spLocks noChangeAspect="1"/>
            </p:cNvSpPr>
            <p:nvPr/>
          </p:nvSpPr>
          <p:spPr bwMode="auto">
            <a:xfrm>
              <a:off x="2993777" y="4778889"/>
              <a:ext cx="55151" cy="65911"/>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88" name="Rectangle 297"/>
            <p:cNvSpPr>
              <a:spLocks noChangeArrowheads="1"/>
            </p:cNvSpPr>
            <p:nvPr/>
          </p:nvSpPr>
          <p:spPr bwMode="auto">
            <a:xfrm>
              <a:off x="2931901" y="5378819"/>
              <a:ext cx="47080" cy="48425"/>
            </a:xfrm>
            <a:prstGeom prst="rect">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89" name="Rectangle 298"/>
            <p:cNvSpPr>
              <a:spLocks noChangeAspect="1"/>
            </p:cNvSpPr>
            <p:nvPr/>
          </p:nvSpPr>
          <p:spPr bwMode="auto">
            <a:xfrm>
              <a:off x="3291052" y="5545616"/>
              <a:ext cx="55150" cy="65911"/>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0" name="5-Point Star 89"/>
            <p:cNvSpPr/>
            <p:nvPr/>
          </p:nvSpPr>
          <p:spPr bwMode="auto">
            <a:xfrm>
              <a:off x="2910379" y="5064058"/>
              <a:ext cx="189664" cy="199080"/>
            </a:xfrm>
            <a:prstGeom prst="star5">
              <a:avLst>
                <a:gd name="adj" fmla="val 19098"/>
                <a:gd name="hf" fmla="val 105146"/>
                <a:gd name="vf" fmla="val 110557"/>
              </a:avLst>
            </a:prstGeom>
            <a:solidFill>
              <a:srgbClr val="006600"/>
            </a:solidFill>
            <a:ln w="12700" algn="ctr">
              <a:solidFill>
                <a:srgbClr val="006600"/>
              </a:solidFill>
              <a:miter lim="800000"/>
              <a:headEnd/>
              <a:tailEnd/>
            </a:ln>
            <a:effectLst/>
          </p:spPr>
          <p:txBody>
            <a:bodyPr wrap="none" anchor="ctr"/>
            <a:lstStyle/>
            <a:p>
              <a:pPr eaLnBrk="0" hangingPunct="0">
                <a:spcBef>
                  <a:spcPct val="20000"/>
                </a:spcBef>
                <a:buSzPct val="100000"/>
                <a:buFontTx/>
                <a:buChar char="•"/>
                <a:defRPr/>
              </a:pPr>
              <a:endParaRPr lang="en-US" sz="900" dirty="0">
                <a:solidFill>
                  <a:prstClr val="black"/>
                </a:solidFill>
                <a:latin typeface="Times New Roman" pitchFamily="18" charset="0"/>
              </a:endParaRPr>
            </a:p>
          </p:txBody>
        </p:sp>
        <p:sp>
          <p:nvSpPr>
            <p:cNvPr id="91" name="Oval 300"/>
            <p:cNvSpPr>
              <a:spLocks noChangeArrowheads="1"/>
            </p:cNvSpPr>
            <p:nvPr/>
          </p:nvSpPr>
          <p:spPr bwMode="auto">
            <a:xfrm>
              <a:off x="2966875" y="5135350"/>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2" name="Oval 301"/>
            <p:cNvSpPr>
              <a:spLocks noChangeArrowheads="1"/>
            </p:cNvSpPr>
            <p:nvPr/>
          </p:nvSpPr>
          <p:spPr bwMode="auto">
            <a:xfrm>
              <a:off x="2615795" y="4854217"/>
              <a:ext cx="68601" cy="69947"/>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3" name="Oval 302"/>
            <p:cNvSpPr>
              <a:spLocks noChangeArrowheads="1"/>
            </p:cNvSpPr>
            <p:nvPr/>
          </p:nvSpPr>
          <p:spPr bwMode="auto">
            <a:xfrm>
              <a:off x="2964184" y="4617473"/>
              <a:ext cx="68602"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4" name="Oval 303"/>
            <p:cNvSpPr>
              <a:spLocks noChangeArrowheads="1"/>
            </p:cNvSpPr>
            <p:nvPr/>
          </p:nvSpPr>
          <p:spPr bwMode="auto">
            <a:xfrm>
              <a:off x="2755689" y="4365933"/>
              <a:ext cx="68601" cy="69947"/>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5" name="Oval 304"/>
            <p:cNvSpPr>
              <a:spLocks noChangeArrowheads="1"/>
            </p:cNvSpPr>
            <p:nvPr/>
          </p:nvSpPr>
          <p:spPr bwMode="auto">
            <a:xfrm>
              <a:off x="3039730" y="4411777"/>
              <a:ext cx="68602"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6" name="Oval 305"/>
            <p:cNvSpPr>
              <a:spLocks noChangeArrowheads="1"/>
            </p:cNvSpPr>
            <p:nvPr/>
          </p:nvSpPr>
          <p:spPr bwMode="auto">
            <a:xfrm>
              <a:off x="3495513" y="4632269"/>
              <a:ext cx="68601"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7" name="Rectangle 306"/>
            <p:cNvSpPr>
              <a:spLocks noChangeAspect="1"/>
            </p:cNvSpPr>
            <p:nvPr/>
          </p:nvSpPr>
          <p:spPr bwMode="auto">
            <a:xfrm>
              <a:off x="3439017" y="4768128"/>
              <a:ext cx="55150" cy="67257"/>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8" name="Oval 307"/>
            <p:cNvSpPr>
              <a:spLocks noChangeArrowheads="1"/>
            </p:cNvSpPr>
            <p:nvPr/>
          </p:nvSpPr>
          <p:spPr bwMode="auto">
            <a:xfrm>
              <a:off x="3149813" y="5105757"/>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99" name="Oval 308"/>
            <p:cNvSpPr>
              <a:spLocks noChangeArrowheads="1"/>
            </p:cNvSpPr>
            <p:nvPr/>
          </p:nvSpPr>
          <p:spPr bwMode="auto">
            <a:xfrm>
              <a:off x="2461104" y="5478359"/>
              <a:ext cx="67257"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0" name="Oval 309"/>
            <p:cNvSpPr>
              <a:spLocks noChangeArrowheads="1"/>
            </p:cNvSpPr>
            <p:nvPr/>
          </p:nvSpPr>
          <p:spPr bwMode="auto">
            <a:xfrm>
              <a:off x="2985706" y="4932235"/>
              <a:ext cx="68602" cy="72637"/>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1" name="Rectangle 310"/>
            <p:cNvSpPr>
              <a:spLocks noChangeAspect="1"/>
            </p:cNvSpPr>
            <p:nvPr/>
          </p:nvSpPr>
          <p:spPr bwMode="auto">
            <a:xfrm>
              <a:off x="2357529" y="5326359"/>
              <a:ext cx="55150" cy="65912"/>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2" name="Oval 311"/>
            <p:cNvSpPr>
              <a:spLocks noChangeArrowheads="1"/>
            </p:cNvSpPr>
            <p:nvPr/>
          </p:nvSpPr>
          <p:spPr bwMode="auto">
            <a:xfrm>
              <a:off x="2331971" y="5419173"/>
              <a:ext cx="67257"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3" name="Rectangle 312"/>
            <p:cNvSpPr>
              <a:spLocks noChangeAspect="1"/>
            </p:cNvSpPr>
            <p:nvPr/>
          </p:nvSpPr>
          <p:spPr bwMode="auto">
            <a:xfrm>
              <a:off x="3591017" y="4621508"/>
              <a:ext cx="55151" cy="65912"/>
            </a:xfrm>
            <a:prstGeom prst="rect">
              <a:avLst/>
            </a:prstGeom>
            <a:solidFill>
              <a:srgbClr val="FFC000"/>
            </a:solidFill>
            <a:ln w="9525"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4" name="Oval 313"/>
            <p:cNvSpPr>
              <a:spLocks noChangeArrowheads="1"/>
            </p:cNvSpPr>
            <p:nvPr/>
          </p:nvSpPr>
          <p:spPr bwMode="auto">
            <a:xfrm>
              <a:off x="1243758" y="4846146"/>
              <a:ext cx="68601"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5" name="Freeform 10"/>
            <p:cNvSpPr>
              <a:spLocks/>
            </p:cNvSpPr>
            <p:nvPr/>
          </p:nvSpPr>
          <p:spPr bwMode="auto">
            <a:xfrm>
              <a:off x="1625776" y="5709722"/>
              <a:ext cx="25557" cy="24212"/>
            </a:xfrm>
            <a:custGeom>
              <a:avLst/>
              <a:gdLst>
                <a:gd name="T0" fmla="*/ 0 w 32"/>
                <a:gd name="T1" fmla="*/ 8 h 32"/>
                <a:gd name="T2" fmla="*/ 0 w 32"/>
                <a:gd name="T3" fmla="*/ 8 h 32"/>
                <a:gd name="T4" fmla="*/ 16 w 32"/>
                <a:gd name="T5" fmla="*/ 0 h 32"/>
                <a:gd name="T6" fmla="*/ 16 w 32"/>
                <a:gd name="T7" fmla="*/ 0 h 32"/>
                <a:gd name="T8" fmla="*/ 32 w 32"/>
                <a:gd name="T9" fmla="*/ 24 h 32"/>
                <a:gd name="T10" fmla="*/ 32 w 32"/>
                <a:gd name="T11" fmla="*/ 24 h 32"/>
                <a:gd name="T12" fmla="*/ 32 w 32"/>
                <a:gd name="T13" fmla="*/ 24 h 32"/>
                <a:gd name="T14" fmla="*/ 32 w 32"/>
                <a:gd name="T15" fmla="*/ 24 h 32"/>
                <a:gd name="T16" fmla="*/ 24 w 32"/>
                <a:gd name="T17" fmla="*/ 16 h 32"/>
                <a:gd name="T18" fmla="*/ 24 w 32"/>
                <a:gd name="T19" fmla="*/ 16 h 32"/>
                <a:gd name="T20" fmla="*/ 16 w 32"/>
                <a:gd name="T21" fmla="*/ 24 h 32"/>
                <a:gd name="T22" fmla="*/ 16 w 32"/>
                <a:gd name="T23" fmla="*/ 24 h 32"/>
                <a:gd name="T24" fmla="*/ 24 w 32"/>
                <a:gd name="T25" fmla="*/ 24 h 32"/>
                <a:gd name="T26" fmla="*/ 24 w 32"/>
                <a:gd name="T27" fmla="*/ 24 h 32"/>
                <a:gd name="T28" fmla="*/ 16 w 32"/>
                <a:gd name="T29" fmla="*/ 32 h 32"/>
                <a:gd name="T30" fmla="*/ 16 w 32"/>
                <a:gd name="T31" fmla="*/ 32 h 32"/>
                <a:gd name="T32" fmla="*/ 0 w 32"/>
                <a:gd name="T33" fmla="*/ 16 h 32"/>
                <a:gd name="T34" fmla="*/ 0 w 32"/>
                <a:gd name="T35" fmla="*/ 16 h 32"/>
                <a:gd name="T36" fmla="*/ 0 w 32"/>
                <a:gd name="T37" fmla="*/ 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0" y="8"/>
                  </a:moveTo>
                  <a:lnTo>
                    <a:pt x="0" y="8"/>
                  </a:lnTo>
                  <a:lnTo>
                    <a:pt x="16" y="0"/>
                  </a:lnTo>
                  <a:lnTo>
                    <a:pt x="32" y="24"/>
                  </a:lnTo>
                  <a:lnTo>
                    <a:pt x="24" y="16"/>
                  </a:lnTo>
                  <a:lnTo>
                    <a:pt x="16" y="24"/>
                  </a:lnTo>
                  <a:lnTo>
                    <a:pt x="24" y="24"/>
                  </a:lnTo>
                  <a:lnTo>
                    <a:pt x="16" y="32"/>
                  </a:lnTo>
                  <a:lnTo>
                    <a:pt x="0" y="16"/>
                  </a:lnTo>
                  <a:lnTo>
                    <a:pt x="0" y="8"/>
                  </a:lnTo>
                  <a:close/>
                </a:path>
              </a:pathLst>
            </a:custGeom>
            <a:solidFill>
              <a:schemeClr val="accent3">
                <a:lumMod val="20000"/>
                <a:lumOff val="80000"/>
              </a:schemeClr>
            </a:solidFill>
            <a:ln w="6350">
              <a:solidFill>
                <a:srgbClr val="A6A6A6"/>
              </a:solidFill>
              <a:round/>
              <a:headEnd/>
              <a:tailEnd/>
            </a:ln>
          </p:spPr>
          <p:txBody>
            <a:bodyPr/>
            <a:lstStyle/>
            <a:p>
              <a:pPr eaLnBrk="0" hangingPunct="0">
                <a:spcBef>
                  <a:spcPct val="20000"/>
                </a:spcBef>
                <a:buSzPct val="100000"/>
                <a:buFontTx/>
                <a:buChar char="•"/>
                <a:defRPr/>
              </a:pPr>
              <a:endParaRPr lang="en-US" sz="900" dirty="0">
                <a:solidFill>
                  <a:prstClr val="black"/>
                </a:solidFill>
                <a:latin typeface="Times New Roman" pitchFamily="18" charset="0"/>
              </a:endParaRPr>
            </a:p>
          </p:txBody>
        </p:sp>
        <p:sp>
          <p:nvSpPr>
            <p:cNvPr id="106" name="Freeform 12"/>
            <p:cNvSpPr>
              <a:spLocks/>
            </p:cNvSpPr>
            <p:nvPr/>
          </p:nvSpPr>
          <p:spPr bwMode="auto">
            <a:xfrm>
              <a:off x="1644608" y="5709722"/>
              <a:ext cx="24212" cy="18832"/>
            </a:xfrm>
            <a:custGeom>
              <a:avLst/>
              <a:gdLst>
                <a:gd name="T0" fmla="*/ 32 w 32"/>
                <a:gd name="T1" fmla="*/ 16 h 24"/>
                <a:gd name="T2" fmla="*/ 32 w 32"/>
                <a:gd name="T3" fmla="*/ 16 h 24"/>
                <a:gd name="T4" fmla="*/ 24 w 32"/>
                <a:gd name="T5" fmla="*/ 24 h 24"/>
                <a:gd name="T6" fmla="*/ 24 w 32"/>
                <a:gd name="T7" fmla="*/ 24 h 24"/>
                <a:gd name="T8" fmla="*/ 16 w 32"/>
                <a:gd name="T9" fmla="*/ 24 h 24"/>
                <a:gd name="T10" fmla="*/ 16 w 32"/>
                <a:gd name="T11" fmla="*/ 24 h 24"/>
                <a:gd name="T12" fmla="*/ 16 w 32"/>
                <a:gd name="T13" fmla="*/ 16 h 24"/>
                <a:gd name="T14" fmla="*/ 16 w 32"/>
                <a:gd name="T15" fmla="*/ 16 h 24"/>
                <a:gd name="T16" fmla="*/ 0 w 32"/>
                <a:gd name="T17" fmla="*/ 0 h 24"/>
                <a:gd name="T18" fmla="*/ 0 w 32"/>
                <a:gd name="T19" fmla="*/ 0 h 24"/>
                <a:gd name="T20" fmla="*/ 8 w 32"/>
                <a:gd name="T21" fmla="*/ 0 h 24"/>
                <a:gd name="T22" fmla="*/ 8 w 32"/>
                <a:gd name="T23" fmla="*/ 0 h 24"/>
                <a:gd name="T24" fmla="*/ 32 w 32"/>
                <a:gd name="T25" fmla="*/ 1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8 w 32"/>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32" y="16"/>
                  </a:moveTo>
                  <a:lnTo>
                    <a:pt x="32" y="16"/>
                  </a:lnTo>
                  <a:lnTo>
                    <a:pt x="24" y="24"/>
                  </a:lnTo>
                  <a:lnTo>
                    <a:pt x="16" y="24"/>
                  </a:lnTo>
                  <a:lnTo>
                    <a:pt x="16" y="16"/>
                  </a:lnTo>
                  <a:lnTo>
                    <a:pt x="0" y="0"/>
                  </a:lnTo>
                  <a:lnTo>
                    <a:pt x="8" y="0"/>
                  </a:lnTo>
                  <a:lnTo>
                    <a:pt x="32" y="16"/>
                  </a:lnTo>
                  <a:close/>
                </a:path>
              </a:pathLst>
            </a:custGeom>
            <a:solidFill>
              <a:schemeClr val="accent3">
                <a:lumMod val="20000"/>
                <a:lumOff val="80000"/>
              </a:schemeClr>
            </a:solidFill>
            <a:ln w="6350">
              <a:solidFill>
                <a:srgbClr val="A6A6A6"/>
              </a:solidFill>
              <a:round/>
              <a:headEnd/>
              <a:tailEnd/>
            </a:ln>
          </p:spPr>
          <p:txBody>
            <a:bodyPr/>
            <a:lstStyle/>
            <a:p>
              <a:pPr eaLnBrk="0" hangingPunct="0">
                <a:spcBef>
                  <a:spcPct val="20000"/>
                </a:spcBef>
                <a:buSzPct val="100000"/>
                <a:buFontTx/>
                <a:buChar char="•"/>
                <a:defRPr/>
              </a:pPr>
              <a:endParaRPr lang="en-US" sz="900" dirty="0">
                <a:solidFill>
                  <a:prstClr val="black"/>
                </a:solidFill>
                <a:latin typeface="Times New Roman" pitchFamily="18" charset="0"/>
              </a:endParaRPr>
            </a:p>
          </p:txBody>
        </p:sp>
        <p:sp>
          <p:nvSpPr>
            <p:cNvPr id="107" name="Oval 316"/>
            <p:cNvSpPr>
              <a:spLocks noChangeArrowheads="1"/>
            </p:cNvSpPr>
            <p:nvPr/>
          </p:nvSpPr>
          <p:spPr bwMode="auto">
            <a:xfrm>
              <a:off x="3459194" y="5650537"/>
              <a:ext cx="68602"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08" name="Isosceles Triangle 317"/>
            <p:cNvSpPr>
              <a:spLocks noChangeAspect="1"/>
            </p:cNvSpPr>
            <p:nvPr/>
          </p:nvSpPr>
          <p:spPr bwMode="auto">
            <a:xfrm>
              <a:off x="885952" y="4556942"/>
              <a:ext cx="106265" cy="92815"/>
            </a:xfrm>
            <a:prstGeom prst="triangle">
              <a:avLst>
                <a:gd name="adj" fmla="val 50000"/>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1000" dirty="0">
                <a:solidFill>
                  <a:srgbClr val="000000"/>
                </a:solidFill>
                <a:latin typeface="Times New Roman" pitchFamily="18" charset="0"/>
                <a:ea typeface="Arial Unicode MS" pitchFamily="34" charset="-128"/>
                <a:cs typeface="Arial Unicode MS" pitchFamily="34" charset="-128"/>
              </a:endParaRPr>
            </a:p>
          </p:txBody>
        </p:sp>
        <p:sp>
          <p:nvSpPr>
            <p:cNvPr id="109" name="Oval 318"/>
            <p:cNvSpPr>
              <a:spLocks noChangeArrowheads="1"/>
            </p:cNvSpPr>
            <p:nvPr/>
          </p:nvSpPr>
          <p:spPr bwMode="auto">
            <a:xfrm>
              <a:off x="3456503" y="4668588"/>
              <a:ext cx="68602" cy="71292"/>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0" name="Oval 307"/>
            <p:cNvSpPr>
              <a:spLocks noChangeArrowheads="1"/>
            </p:cNvSpPr>
            <p:nvPr/>
          </p:nvSpPr>
          <p:spPr bwMode="auto">
            <a:xfrm>
              <a:off x="2779373" y="5281297"/>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1" name="Oval 307"/>
            <p:cNvSpPr>
              <a:spLocks noChangeArrowheads="1"/>
            </p:cNvSpPr>
            <p:nvPr/>
          </p:nvSpPr>
          <p:spPr bwMode="auto">
            <a:xfrm>
              <a:off x="2973601" y="4651104"/>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2" name="Oval 307"/>
            <p:cNvSpPr>
              <a:spLocks noChangeArrowheads="1"/>
            </p:cNvSpPr>
            <p:nvPr/>
          </p:nvSpPr>
          <p:spPr bwMode="auto">
            <a:xfrm>
              <a:off x="3326026" y="4559632"/>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3" name="Oval 307"/>
            <p:cNvSpPr>
              <a:spLocks noChangeArrowheads="1"/>
            </p:cNvSpPr>
            <p:nvPr/>
          </p:nvSpPr>
          <p:spPr bwMode="auto">
            <a:xfrm>
              <a:off x="3549317" y="4517240"/>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4" name="Oval 307"/>
            <p:cNvSpPr>
              <a:spLocks noChangeArrowheads="1"/>
            </p:cNvSpPr>
            <p:nvPr/>
          </p:nvSpPr>
          <p:spPr bwMode="auto">
            <a:xfrm>
              <a:off x="3350237" y="4967208"/>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5" name="Oval 307"/>
            <p:cNvSpPr>
              <a:spLocks noChangeArrowheads="1"/>
            </p:cNvSpPr>
            <p:nvPr/>
          </p:nvSpPr>
          <p:spPr bwMode="auto">
            <a:xfrm>
              <a:off x="3021828" y="4955101"/>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6" name="Oval 307"/>
            <p:cNvSpPr>
              <a:spLocks noChangeArrowheads="1"/>
            </p:cNvSpPr>
            <p:nvPr/>
          </p:nvSpPr>
          <p:spPr bwMode="auto">
            <a:xfrm>
              <a:off x="3465437" y="4783597"/>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7" name="Oval 307"/>
            <p:cNvSpPr>
              <a:spLocks noChangeArrowheads="1"/>
            </p:cNvSpPr>
            <p:nvPr/>
          </p:nvSpPr>
          <p:spPr bwMode="auto">
            <a:xfrm>
              <a:off x="3734098" y="4339030"/>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sp>
          <p:nvSpPr>
            <p:cNvPr id="118" name="Oval 307"/>
            <p:cNvSpPr>
              <a:spLocks noChangeArrowheads="1"/>
            </p:cNvSpPr>
            <p:nvPr/>
          </p:nvSpPr>
          <p:spPr bwMode="auto">
            <a:xfrm>
              <a:off x="2959476" y="4405613"/>
              <a:ext cx="68602" cy="71293"/>
            </a:xfrm>
            <a:prstGeom prst="ellipse">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900" dirty="0">
                <a:solidFill>
                  <a:srgbClr val="000000"/>
                </a:solidFill>
                <a:latin typeface="Times New Roman" pitchFamily="18" charset="0"/>
                <a:ea typeface="Arial Unicode MS" pitchFamily="34" charset="-128"/>
                <a:cs typeface="Geneva"/>
              </a:endParaRPr>
            </a:p>
          </p:txBody>
        </p:sp>
        <p:cxnSp>
          <p:nvCxnSpPr>
            <p:cNvPr id="119" name="Curved Connector 118"/>
            <p:cNvCxnSpPr/>
            <p:nvPr/>
          </p:nvCxnSpPr>
          <p:spPr>
            <a:xfrm>
              <a:off x="3184114" y="6027591"/>
              <a:ext cx="106938" cy="30309"/>
            </a:xfrm>
            <a:prstGeom prst="curvedConnector3">
              <a:avLst/>
            </a:prstGeom>
            <a:ln w="76200">
              <a:solidFill>
                <a:srgbClr val="4FB94A"/>
              </a:solidFill>
            </a:ln>
          </p:spPr>
          <p:style>
            <a:lnRef idx="1">
              <a:schemeClr val="accent1"/>
            </a:lnRef>
            <a:fillRef idx="0">
              <a:schemeClr val="accent1"/>
            </a:fillRef>
            <a:effectRef idx="0">
              <a:schemeClr val="accent1"/>
            </a:effectRef>
            <a:fontRef idx="minor">
              <a:schemeClr val="tx1"/>
            </a:fontRef>
          </p:style>
        </p:cxnSp>
        <p:sp>
          <p:nvSpPr>
            <p:cNvPr id="120" name="Isosceles Triangle 317"/>
            <p:cNvSpPr>
              <a:spLocks noChangeAspect="1"/>
            </p:cNvSpPr>
            <p:nvPr/>
          </p:nvSpPr>
          <p:spPr bwMode="auto">
            <a:xfrm>
              <a:off x="3222450" y="5935621"/>
              <a:ext cx="106265" cy="92815"/>
            </a:xfrm>
            <a:prstGeom prst="triangle">
              <a:avLst>
                <a:gd name="adj" fmla="val 50000"/>
              </a:avLst>
            </a:prstGeom>
            <a:solidFill>
              <a:srgbClr val="FFC000"/>
            </a:solidFill>
            <a:ln w="12700" algn="ctr">
              <a:solidFill>
                <a:srgbClr val="006600"/>
              </a:solidFill>
              <a:miter lim="800000"/>
              <a:headEnd/>
              <a:tailEnd/>
            </a:ln>
          </p:spPr>
          <p:txBody>
            <a:bodyPr wrap="none" anchor="ctr"/>
            <a:lstStyle/>
            <a:p>
              <a:pPr eaLnBrk="0" hangingPunct="0">
                <a:spcBef>
                  <a:spcPct val="20000"/>
                </a:spcBef>
                <a:buSzPct val="100000"/>
                <a:buFontTx/>
                <a:buChar char="•"/>
              </a:pPr>
              <a:endParaRPr lang="en-US" sz="1000" dirty="0">
                <a:solidFill>
                  <a:srgbClr val="000000"/>
                </a:solidFill>
                <a:latin typeface="Times New Roman" pitchFamily="18" charset="0"/>
                <a:ea typeface="Arial Unicode MS" pitchFamily="34" charset="-128"/>
                <a:cs typeface="Arial Unicode MS" pitchFamily="34" charset="-128"/>
              </a:endParaRPr>
            </a:p>
          </p:txBody>
        </p:sp>
      </p:grpSp>
      <p:sp>
        <p:nvSpPr>
          <p:cNvPr id="121" name="TextBox 120"/>
          <p:cNvSpPr txBox="1"/>
          <p:nvPr/>
        </p:nvSpPr>
        <p:spPr>
          <a:xfrm>
            <a:off x="6006547" y="6408094"/>
            <a:ext cx="1063112" cy="230832"/>
          </a:xfrm>
          <a:prstGeom prst="rect">
            <a:avLst/>
          </a:prstGeom>
          <a:noFill/>
        </p:spPr>
        <p:txBody>
          <a:bodyPr wrap="none" rtlCol="0">
            <a:spAutoFit/>
          </a:bodyPr>
          <a:lstStyle>
            <a:defPPr>
              <a:defRPr lang="en-US"/>
            </a:defPPr>
            <a:lvl1pPr>
              <a:defRPr sz="11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900" dirty="0">
                <a:effectLst/>
              </a:rPr>
              <a:t>Cayman Islands</a:t>
            </a:r>
          </a:p>
        </p:txBody>
      </p:sp>
      <p:grpSp>
        <p:nvGrpSpPr>
          <p:cNvPr id="122" name="Group 121"/>
          <p:cNvGrpSpPr/>
          <p:nvPr/>
        </p:nvGrpSpPr>
        <p:grpSpPr>
          <a:xfrm>
            <a:off x="7999549" y="4163574"/>
            <a:ext cx="1028126" cy="894859"/>
            <a:chOff x="5194300" y="4037474"/>
            <a:chExt cx="1964478" cy="1709841"/>
          </a:xfrm>
        </p:grpSpPr>
        <p:grpSp>
          <p:nvGrpSpPr>
            <p:cNvPr id="123" name="Group 122"/>
            <p:cNvGrpSpPr/>
            <p:nvPr/>
          </p:nvGrpSpPr>
          <p:grpSpPr>
            <a:xfrm>
              <a:off x="5270500" y="4037474"/>
              <a:ext cx="1888278" cy="1709841"/>
              <a:chOff x="6099380" y="4498381"/>
              <a:chExt cx="1888278" cy="1709841"/>
            </a:xfrm>
          </p:grpSpPr>
          <p:pic>
            <p:nvPicPr>
              <p:cNvPr id="125" name="Picture 12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099380" y="4498381"/>
                <a:ext cx="1108841" cy="1530017"/>
              </a:xfrm>
              <a:prstGeom prst="rect">
                <a:avLst/>
              </a:prstGeom>
            </p:spPr>
          </p:pic>
          <p:sp>
            <p:nvSpPr>
              <p:cNvPr id="126" name="Oval 307"/>
              <p:cNvSpPr>
                <a:spLocks noChangeArrowheads="1"/>
              </p:cNvSpPr>
              <p:nvPr/>
            </p:nvSpPr>
            <p:spPr bwMode="auto">
              <a:xfrm>
                <a:off x="6865599" y="5567507"/>
                <a:ext cx="198111" cy="205886"/>
              </a:xfrm>
              <a:prstGeom prst="ellipse">
                <a:avLst/>
              </a:prstGeom>
              <a:solidFill>
                <a:srgbClr val="FFC000"/>
              </a:solidFill>
              <a:ln w="12700" algn="ctr">
                <a:solidFill>
                  <a:srgbClr val="006600"/>
                </a:solidFill>
                <a:miter lim="800000"/>
                <a:headEnd/>
                <a:tailEnd/>
              </a:ln>
            </p:spPr>
            <p:txBody>
              <a:bodyPr wrap="none" anchor="ctr"/>
              <a:lstStyle/>
              <a:p>
                <a:endParaRPr lang="en-US" sz="900" dirty="0">
                  <a:solidFill>
                    <a:srgbClr val="000000"/>
                  </a:solidFill>
                  <a:cs typeface="Geneva"/>
                </a:endParaRPr>
              </a:p>
            </p:txBody>
          </p:sp>
          <p:sp>
            <p:nvSpPr>
              <p:cNvPr id="127" name="TextBox 126"/>
              <p:cNvSpPr txBox="1"/>
              <p:nvPr/>
            </p:nvSpPr>
            <p:spPr>
              <a:xfrm>
                <a:off x="6847640" y="5737758"/>
                <a:ext cx="1140018" cy="470464"/>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Lloyds</a:t>
                </a:r>
                <a:endParaRPr lang="en-US" sz="1000" b="1" dirty="0">
                  <a:latin typeface="Arial" panose="020B0604020202020204" pitchFamily="34" charset="0"/>
                  <a:cs typeface="Arial" panose="020B0604020202020204" pitchFamily="34" charset="0"/>
                </a:endParaRPr>
              </a:p>
            </p:txBody>
          </p:sp>
        </p:grpSp>
        <p:sp>
          <p:nvSpPr>
            <p:cNvPr id="124" name="Freeform 123"/>
            <p:cNvSpPr/>
            <p:nvPr/>
          </p:nvSpPr>
          <p:spPr>
            <a:xfrm>
              <a:off x="5194300" y="4629150"/>
              <a:ext cx="279400" cy="647700"/>
            </a:xfrm>
            <a:custGeom>
              <a:avLst/>
              <a:gdLst>
                <a:gd name="connsiteX0" fmla="*/ 101600 w 279400"/>
                <a:gd name="connsiteY0" fmla="*/ 0 h 647700"/>
                <a:gd name="connsiteX1" fmla="*/ 279400 w 279400"/>
                <a:gd name="connsiteY1" fmla="*/ 222250 h 647700"/>
                <a:gd name="connsiteX2" fmla="*/ 158750 w 279400"/>
                <a:gd name="connsiteY2" fmla="*/ 609600 h 647700"/>
                <a:gd name="connsiteX3" fmla="*/ 25400 w 279400"/>
                <a:gd name="connsiteY3" fmla="*/ 647700 h 647700"/>
                <a:gd name="connsiteX4" fmla="*/ 0 w 279400"/>
                <a:gd name="connsiteY4" fmla="*/ 1905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647700">
                  <a:moveTo>
                    <a:pt x="101600" y="0"/>
                  </a:moveTo>
                  <a:lnTo>
                    <a:pt x="279400" y="222250"/>
                  </a:lnTo>
                  <a:lnTo>
                    <a:pt x="158750" y="609600"/>
                  </a:lnTo>
                  <a:lnTo>
                    <a:pt x="25400" y="647700"/>
                  </a:lnTo>
                  <a:lnTo>
                    <a:pt x="0" y="1905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aphicFrame>
        <p:nvGraphicFramePr>
          <p:cNvPr id="128" name="Table 127"/>
          <p:cNvGraphicFramePr>
            <a:graphicFrameLocks noGrp="1"/>
          </p:cNvGraphicFramePr>
          <p:nvPr>
            <p:extLst>
              <p:ext uri="{D42A27DB-BD31-4B8C-83A1-F6EECF244321}">
                <p14:modId xmlns:p14="http://schemas.microsoft.com/office/powerpoint/2010/main" val="906898932"/>
              </p:ext>
            </p:extLst>
          </p:nvPr>
        </p:nvGraphicFramePr>
        <p:xfrm>
          <a:off x="5135569" y="892523"/>
          <a:ext cx="3892106" cy="2683039"/>
        </p:xfrm>
        <a:graphic>
          <a:graphicData uri="http://schemas.openxmlformats.org/drawingml/2006/table">
            <a:tbl>
              <a:tblPr firstRow="1" bandRow="1">
                <a:tableStyleId>{F5AB1C69-6EDB-4FF4-983F-18BD219EF322}</a:tableStyleId>
              </a:tblPr>
              <a:tblGrid>
                <a:gridCol w="1061593"/>
                <a:gridCol w="541020"/>
                <a:gridCol w="693420"/>
                <a:gridCol w="1596073"/>
              </a:tblGrid>
              <a:tr h="410497">
                <a:tc>
                  <a:txBody>
                    <a:bodyPr/>
                    <a:lstStyle/>
                    <a:p>
                      <a:pPr algn="ctr"/>
                      <a:r>
                        <a:rPr lang="en-US" sz="800" dirty="0" smtClean="0">
                          <a:solidFill>
                            <a:schemeClr val="bg1"/>
                          </a:solidFill>
                          <a:latin typeface="Arial Narrow" panose="020B0606020202030204" pitchFamily="34" charset="0"/>
                          <a:cs typeface="Arial" panose="020B0604020202020204" pitchFamily="34" charset="0"/>
                        </a:rPr>
                        <a:t>Business Unit</a:t>
                      </a:r>
                      <a:endParaRPr lang="en-US" sz="800" dirty="0">
                        <a:solidFill>
                          <a:schemeClr val="bg1"/>
                        </a:solidFill>
                        <a:latin typeface="Arial Narrow" panose="020B0606020202030204" pitchFamily="34" charset="0"/>
                        <a:cs typeface="Arial" panose="020B0604020202020204" pitchFamily="34" charset="0"/>
                      </a:endParaRPr>
                    </a:p>
                  </a:txBody>
                  <a:tcPr anchor="ctr" anchorCtr="1">
                    <a:solidFill>
                      <a:srgbClr val="156736"/>
                    </a:solidFill>
                  </a:tcPr>
                </a:tc>
                <a:tc>
                  <a:txBody>
                    <a:bodyPr/>
                    <a:lstStyle/>
                    <a:p>
                      <a:pPr algn="ctr"/>
                      <a:r>
                        <a:rPr lang="en-US" sz="800" dirty="0" smtClean="0">
                          <a:solidFill>
                            <a:schemeClr val="bg1"/>
                          </a:solidFill>
                          <a:latin typeface="Arial Narrow" panose="020B0606020202030204" pitchFamily="34" charset="0"/>
                          <a:cs typeface="Arial" panose="020B0604020202020204" pitchFamily="34" charset="0"/>
                        </a:rPr>
                        <a:t>Principal Offices</a:t>
                      </a:r>
                      <a:endParaRPr lang="en-US" sz="800" dirty="0">
                        <a:solidFill>
                          <a:schemeClr val="bg1"/>
                        </a:solidFill>
                        <a:latin typeface="Arial Narrow" panose="020B0606020202030204" pitchFamily="34" charset="0"/>
                        <a:cs typeface="Arial" panose="020B0604020202020204" pitchFamily="34" charset="0"/>
                      </a:endParaRPr>
                    </a:p>
                  </a:txBody>
                  <a:tcPr anchor="ctr" anchorCtr="1">
                    <a:solidFill>
                      <a:srgbClr val="156736"/>
                    </a:solidFill>
                  </a:tcPr>
                </a:tc>
                <a:tc>
                  <a:txBody>
                    <a:bodyPr/>
                    <a:lstStyle/>
                    <a:p>
                      <a:pPr algn="ctr"/>
                      <a:r>
                        <a:rPr lang="en-US" sz="800" dirty="0" smtClean="0">
                          <a:solidFill>
                            <a:schemeClr val="bg1"/>
                          </a:solidFill>
                          <a:latin typeface="Arial Narrow" panose="020B0606020202030204" pitchFamily="34" charset="0"/>
                          <a:cs typeface="Arial" panose="020B0604020202020204" pitchFamily="34" charset="0"/>
                        </a:rPr>
                        <a:t>Employees</a:t>
                      </a:r>
                      <a:endParaRPr lang="en-US" sz="800" dirty="0">
                        <a:solidFill>
                          <a:schemeClr val="bg1"/>
                        </a:solidFill>
                        <a:latin typeface="Arial Narrow" panose="020B0606020202030204" pitchFamily="34" charset="0"/>
                        <a:cs typeface="Arial" panose="020B0604020202020204" pitchFamily="34" charset="0"/>
                      </a:endParaRPr>
                    </a:p>
                  </a:txBody>
                  <a:tcPr anchor="ctr" anchorCtr="1">
                    <a:solidFill>
                      <a:srgbClr val="156736"/>
                    </a:solidFill>
                  </a:tcPr>
                </a:tc>
                <a:tc>
                  <a:txBody>
                    <a:bodyPr/>
                    <a:lstStyle/>
                    <a:p>
                      <a:pPr algn="ctr"/>
                      <a:r>
                        <a:rPr lang="en-US" sz="800" dirty="0" smtClean="0">
                          <a:solidFill>
                            <a:schemeClr val="bg1"/>
                          </a:solidFill>
                          <a:latin typeface="Arial Narrow" panose="020B0606020202030204" pitchFamily="34" charset="0"/>
                          <a:cs typeface="Arial" panose="020B0604020202020204" pitchFamily="34" charset="0"/>
                        </a:rPr>
                        <a:t>Lines of Business</a:t>
                      </a:r>
                      <a:endParaRPr lang="en-US" sz="800" dirty="0">
                        <a:solidFill>
                          <a:schemeClr val="bg1"/>
                        </a:solidFill>
                        <a:latin typeface="Arial Narrow" panose="020B0606020202030204" pitchFamily="34" charset="0"/>
                        <a:cs typeface="Arial" panose="020B0604020202020204" pitchFamily="34" charset="0"/>
                      </a:endParaRPr>
                    </a:p>
                  </a:txBody>
                  <a:tcPr anchor="ctr" anchorCtr="1">
                    <a:solidFill>
                      <a:srgbClr val="156736"/>
                    </a:solidFill>
                  </a:tcPr>
                </a:tc>
              </a:tr>
              <a:tr h="366237">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HCPL</a:t>
                      </a:r>
                      <a:br>
                        <a:rPr lang="en-US" sz="900" kern="1200" dirty="0" smtClean="0">
                          <a:latin typeface="Arial Narrow" panose="020B0606020202030204" pitchFamily="34" charset="0"/>
                          <a:cs typeface="Arial" panose="020B0604020202020204" pitchFamily="34" charset="0"/>
                        </a:rPr>
                      </a:b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18</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b="0" kern="1200" dirty="0" smtClean="0">
                          <a:solidFill>
                            <a:schemeClr val="tx1"/>
                          </a:solidFill>
                          <a:latin typeface="Arial Narrow" panose="020B0606020202030204" pitchFamily="34" charset="0"/>
                          <a:ea typeface="+mn-ea"/>
                          <a:cs typeface="Arial" panose="020B0604020202020204" pitchFamily="34" charset="0"/>
                        </a:rPr>
                        <a:t>463</a:t>
                      </a:r>
                      <a:endParaRPr lang="en-US" sz="900" b="0" kern="1200" dirty="0">
                        <a:solidFill>
                          <a:schemeClr val="tx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Healthcare </a:t>
                      </a:r>
                      <a:r>
                        <a:rPr lang="en-US" sz="900" kern="1200" smtClean="0">
                          <a:latin typeface="Arial Narrow" panose="020B0606020202030204" pitchFamily="34" charset="0"/>
                          <a:cs typeface="Arial" panose="020B0604020202020204" pitchFamily="34" charset="0"/>
                        </a:rPr>
                        <a:t>Professional Liability</a:t>
                      </a:r>
                      <a:endParaRPr lang="en-US" sz="900" kern="1200" dirty="0" smtClean="0">
                        <a:latin typeface="Arial Narrow" panose="020B0606020202030204" pitchFamily="34" charset="0"/>
                        <a:cs typeface="Arial" panose="020B0604020202020204" pitchFamily="34" charset="0"/>
                      </a:endParaRPr>
                    </a:p>
                  </a:txBody>
                  <a:tcPr anchor="ctr" anchorCtr="1"/>
                </a:tc>
              </a:tr>
              <a:tr h="366237">
                <a:tc>
                  <a:txBody>
                    <a:bodyPr/>
                    <a:lstStyle/>
                    <a:p>
                      <a:pPr marL="0" algn="ctr" defTabSz="914400" rtl="0" eaLnBrk="1" latinLnBrk="0" hangingPunct="1"/>
                      <a:r>
                        <a:rPr lang="en-US" sz="900" kern="1200" dirty="0" smtClean="0">
                          <a:solidFill>
                            <a:schemeClr val="dk1"/>
                          </a:solidFill>
                          <a:latin typeface="Arial Narrow" panose="020B0606020202030204" pitchFamily="34" charset="0"/>
                          <a:ea typeface="+mn-ea"/>
                          <a:cs typeface="Arial" panose="020B0604020202020204" pitchFamily="34" charset="0"/>
                        </a:rPr>
                        <a:t>PRA Corporate</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solidFill>
                            <a:schemeClr val="dk1"/>
                          </a:solidFill>
                          <a:latin typeface="Arial Narrow" panose="020B0606020202030204" pitchFamily="34" charset="0"/>
                          <a:ea typeface="+mn-ea"/>
                          <a:cs typeface="Arial" panose="020B0604020202020204" pitchFamily="34" charset="0"/>
                        </a:rPr>
                        <a:t>1</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solidFill>
                            <a:schemeClr val="dk1"/>
                          </a:solidFill>
                          <a:latin typeface="Arial Narrow" panose="020B0606020202030204" pitchFamily="34" charset="0"/>
                          <a:ea typeface="+mn-ea"/>
                          <a:cs typeface="Arial" panose="020B0604020202020204" pitchFamily="34" charset="0"/>
                        </a:rPr>
                        <a:t>81</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solidFill>
                            <a:schemeClr val="dk1"/>
                          </a:solidFill>
                          <a:latin typeface="Arial Narrow" panose="020B0606020202030204" pitchFamily="34" charset="0"/>
                          <a:ea typeface="+mn-ea"/>
                          <a:cs typeface="Arial" panose="020B0604020202020204" pitchFamily="34" charset="0"/>
                        </a:rPr>
                        <a:t>Corporate</a:t>
                      </a:r>
                      <a:r>
                        <a:rPr lang="en-US" sz="900" kern="1200" baseline="0" dirty="0" smtClean="0">
                          <a:solidFill>
                            <a:schemeClr val="dk1"/>
                          </a:solidFill>
                          <a:latin typeface="Arial Narrow" panose="020B0606020202030204" pitchFamily="34" charset="0"/>
                          <a:ea typeface="+mn-ea"/>
                          <a:cs typeface="Arial" panose="020B0604020202020204" pitchFamily="34" charset="0"/>
                        </a:rPr>
                        <a:t> functions (Accounting, Legal, etc.)</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r>
              <a:tr h="366237">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PICA</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1</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102</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Professional</a:t>
                      </a:r>
                      <a:r>
                        <a:rPr lang="en-US" sz="900" kern="1200" baseline="0" dirty="0" smtClean="0">
                          <a:latin typeface="Arial Narrow" panose="020B0606020202030204" pitchFamily="34" charset="0"/>
                          <a:cs typeface="Arial" panose="020B0604020202020204" pitchFamily="34" charset="0"/>
                        </a:rPr>
                        <a:t> Liability for</a:t>
                      </a:r>
                      <a:br>
                        <a:rPr lang="en-US" sz="900" kern="1200" baseline="0" dirty="0" smtClean="0">
                          <a:latin typeface="Arial Narrow" panose="020B0606020202030204" pitchFamily="34" charset="0"/>
                          <a:cs typeface="Arial" panose="020B0604020202020204" pitchFamily="34" charset="0"/>
                        </a:rPr>
                      </a:br>
                      <a:r>
                        <a:rPr lang="en-US" sz="900" kern="1200" dirty="0" smtClean="0">
                          <a:latin typeface="Arial Narrow" panose="020B0606020202030204" pitchFamily="34" charset="0"/>
                          <a:cs typeface="Arial" panose="020B0604020202020204" pitchFamily="34" charset="0"/>
                        </a:rPr>
                        <a:t>Podiatry  &amp; Chiropractic</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r>
              <a:tr h="441357">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Eastern</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7</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256</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Workers’ Compensation</a:t>
                      </a:r>
                    </a:p>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Captive Facilities (all lines)</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r>
              <a:tr h="366237">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Medmarc</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2</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73</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Products Liability</a:t>
                      </a:r>
                    </a:p>
                    <a:p>
                      <a:pPr marL="0" algn="ctr" defTabSz="914400" rtl="0" eaLnBrk="1" latinLnBrk="0" hangingPunct="1"/>
                      <a:r>
                        <a:rPr lang="en-US" sz="900" kern="1200" dirty="0" smtClean="0">
                          <a:solidFill>
                            <a:schemeClr val="dk1"/>
                          </a:solidFill>
                          <a:latin typeface="Arial Narrow" panose="020B0606020202030204" pitchFamily="34" charset="0"/>
                          <a:ea typeface="+mn-ea"/>
                          <a:cs typeface="Arial" panose="020B0604020202020204" pitchFamily="34" charset="0"/>
                        </a:rPr>
                        <a:t>Legal</a:t>
                      </a:r>
                      <a:r>
                        <a:rPr lang="en-US" sz="900" kern="1200" baseline="0" dirty="0" smtClean="0">
                          <a:solidFill>
                            <a:schemeClr val="dk1"/>
                          </a:solidFill>
                          <a:latin typeface="Arial Narrow" panose="020B0606020202030204" pitchFamily="34" charset="0"/>
                          <a:ea typeface="+mn-ea"/>
                          <a:cs typeface="Arial" panose="020B0604020202020204" pitchFamily="34" charset="0"/>
                        </a:rPr>
                        <a:t> Professional Liability</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r>
              <a:tr h="366237">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PRA Risk Solutions</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1</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latin typeface="Arial Narrow" panose="020B0606020202030204" pitchFamily="34" charset="0"/>
                          <a:cs typeface="Arial" panose="020B0604020202020204" pitchFamily="34" charset="0"/>
                        </a:rPr>
                        <a:t>3</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c>
                  <a:txBody>
                    <a:bodyPr/>
                    <a:lstStyle/>
                    <a:p>
                      <a:pPr marL="0" algn="ctr" defTabSz="914400" rtl="0" eaLnBrk="1" latinLnBrk="0" hangingPunct="1"/>
                      <a:r>
                        <a:rPr lang="en-US" sz="900" kern="1200" dirty="0" smtClean="0">
                          <a:solidFill>
                            <a:schemeClr val="dk1"/>
                          </a:solidFill>
                          <a:latin typeface="Arial Narrow" panose="020B0606020202030204" pitchFamily="34" charset="0"/>
                          <a:ea typeface="+mn-ea"/>
                          <a:cs typeface="Arial" panose="020B0604020202020204" pitchFamily="34" charset="0"/>
                        </a:rPr>
                        <a:t>Alternative</a:t>
                      </a:r>
                      <a:r>
                        <a:rPr lang="en-US" sz="900" kern="1200" baseline="0" dirty="0" smtClean="0">
                          <a:solidFill>
                            <a:schemeClr val="dk1"/>
                          </a:solidFill>
                          <a:latin typeface="Arial Narrow" panose="020B0606020202030204" pitchFamily="34" charset="0"/>
                          <a:ea typeface="+mn-ea"/>
                          <a:cs typeface="Arial" panose="020B0604020202020204" pitchFamily="34" charset="0"/>
                        </a:rPr>
                        <a:t> Risk Transfer</a:t>
                      </a:r>
                      <a:endParaRPr lang="en-US" sz="900" kern="1200" dirty="0">
                        <a:solidFill>
                          <a:schemeClr val="dk1"/>
                        </a:solidFill>
                        <a:latin typeface="Arial Narrow" panose="020B0606020202030204" pitchFamily="34" charset="0"/>
                        <a:ea typeface="+mn-ea"/>
                        <a:cs typeface="Arial" panose="020B0604020202020204" pitchFamily="34" charset="0"/>
                      </a:endParaRPr>
                    </a:p>
                  </a:txBody>
                  <a:tcPr anchor="ctr" anchorCtr="1"/>
                </a:tc>
              </a:tr>
            </a:tbl>
          </a:graphicData>
        </a:graphic>
      </p:graphicFrame>
      <p:sp>
        <p:nvSpPr>
          <p:cNvPr id="2" name="TextBox 1"/>
          <p:cNvSpPr txBox="1"/>
          <p:nvPr/>
        </p:nvSpPr>
        <p:spPr>
          <a:xfrm>
            <a:off x="6704756" y="3652251"/>
            <a:ext cx="753732" cy="200055"/>
          </a:xfrm>
          <a:prstGeom prst="rect">
            <a:avLst/>
          </a:prstGeom>
          <a:noFill/>
        </p:spPr>
        <p:txBody>
          <a:bodyPr wrap="none" rtlCol="0">
            <a:spAutoFit/>
          </a:bodyPr>
          <a:lstStyle/>
          <a:p>
            <a:r>
              <a:rPr lang="en-US" sz="700" dirty="0" smtClean="0">
                <a:solidFill>
                  <a:schemeClr val="bg1">
                    <a:lumMod val="75000"/>
                  </a:schemeClr>
                </a:solidFill>
                <a:latin typeface="Arial" panose="020B0604020202020204" pitchFamily="34" charset="0"/>
                <a:cs typeface="Arial" panose="020B0604020202020204" pitchFamily="34" charset="0"/>
              </a:rPr>
              <a:t>June 30, 2015</a:t>
            </a:r>
            <a:endParaRPr lang="en-US" sz="7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11005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1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1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1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1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ags/tag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62"/>
  <p:tag name="FORMATSFILENAME" val="Standard Slides.pot"/>
  <p:tag name="POSITIONSHAPE" val="Rectangle 7"/>
  <p:tag name="POSITIONSLIDEID" val="262"/>
  <p:tag name="SIZESHAPE" val="Rectangle 7"/>
  <p:tag name="SIZESLIDEID" val="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1896</Words>
  <Application>Microsoft Office PowerPoint</Application>
  <PresentationFormat>On-screen Show (4:3)</PresentationFormat>
  <Paragraphs>545</Paragraphs>
  <Slides>51</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MS PGothic</vt:lpstr>
      <vt:lpstr>Arial Unicode MS</vt:lpstr>
      <vt:lpstr>Geneva</vt:lpstr>
      <vt:lpstr>Times New Roman</vt:lpstr>
      <vt:lpstr>Arial Narrow</vt:lpstr>
      <vt:lpstr>Office Theme</vt:lpstr>
      <vt:lpstr>Alabama Association of Financial Professionals</vt:lpstr>
      <vt:lpstr>Forward Looking Statements</vt:lpstr>
      <vt:lpstr>Our Objectives for Today</vt:lpstr>
      <vt:lpstr>Mission, Vision and Values</vt:lpstr>
      <vt:lpstr>Mission, Vision and Values</vt:lpstr>
      <vt:lpstr>Mission, Vision and Values</vt:lpstr>
      <vt:lpstr>Mission, Vision and Values</vt:lpstr>
      <vt:lpstr>PowerPoint Presentation</vt:lpstr>
      <vt:lpstr>ProAssurance Corporate Profile</vt:lpstr>
      <vt:lpstr>ProAssurance Brand Profile</vt:lpstr>
      <vt:lpstr>How do we make money?</vt:lpstr>
      <vt:lpstr>Inside ProAssurance’s Income Statement - YTD</vt:lpstr>
      <vt:lpstr>PowerPoint Presentation</vt:lpstr>
      <vt:lpstr>Premiums – Our Revenue</vt:lpstr>
      <vt:lpstr>Operating Expenses – Our Overhead</vt:lpstr>
      <vt:lpstr>Losses – Our Cost of Goods Sold</vt:lpstr>
      <vt:lpstr>What’s Missing</vt:lpstr>
      <vt:lpstr>Investment Income – The Other Revenue</vt:lpstr>
      <vt:lpstr>Inside ProAssurance’s Balance Sheet</vt:lpstr>
      <vt:lpstr>The Other Revenue Generator</vt:lpstr>
      <vt:lpstr>ProAssurance: Q2 2015 Investment Profile</vt:lpstr>
      <vt:lpstr>ProAssurance Portfolio Detail: Asset Backed</vt:lpstr>
      <vt:lpstr>ProAssurance Portfolio Detail: Corporate</vt:lpstr>
      <vt:lpstr>ProAssurance Portfolio Detail: Energy Exposure</vt:lpstr>
      <vt:lpstr>ProAssurance Portfolio Detail: Municipals</vt:lpstr>
      <vt:lpstr>ProAssurance Portfolio: Equities &amp; Other</vt:lpstr>
      <vt:lpstr>How do we measure success?</vt:lpstr>
      <vt:lpstr>Finding the Right Balance</vt:lpstr>
      <vt:lpstr>Finding the Right Balance</vt:lpstr>
      <vt:lpstr>Measuring Performance – Combined Ratio</vt:lpstr>
      <vt:lpstr>Inside ProAssurance’s Income Statement - YTD</vt:lpstr>
      <vt:lpstr>Combined Ratio</vt:lpstr>
      <vt:lpstr>How the Math Really Works</vt:lpstr>
      <vt:lpstr>Inside ProAssurance’s Income Statement - YTD</vt:lpstr>
      <vt:lpstr>Investment Income – The Other Revenue</vt:lpstr>
      <vt:lpstr>Inside ProAssurance’s Income Statement - YTD</vt:lpstr>
      <vt:lpstr>Operating Ratio</vt:lpstr>
      <vt:lpstr>Operating Ratio</vt:lpstr>
      <vt:lpstr>Return on Equity</vt:lpstr>
      <vt:lpstr>Inside ProAssurance’s Income Statement - YTD</vt:lpstr>
      <vt:lpstr>Inside ProAssurance’s Income Statement - YTD</vt:lpstr>
      <vt:lpstr>Return on Equity</vt:lpstr>
      <vt:lpstr>Return on Equity</vt:lpstr>
      <vt:lpstr>More for the Actuaries</vt:lpstr>
      <vt:lpstr>Book Value Per Share</vt:lpstr>
      <vt:lpstr>Are you lost yet?</vt:lpstr>
      <vt:lpstr>Levers Increase the “R” Decrease the “E”</vt:lpstr>
      <vt:lpstr>Increase the “R” – Generating More Return</vt:lpstr>
      <vt:lpstr>Decrease the “E” – Leverage our Equity</vt:lpstr>
      <vt:lpstr>Capital Growth and Total Capital Return</vt:lpstr>
      <vt:lpstr>The Payoff: Consistent Book Value 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2014-11-12T18:24:12Z</dcterms:created>
  <dcterms:modified xsi:type="dcterms:W3CDTF">2015-09-23T18:25:47Z</dcterms:modified>
</cp:coreProperties>
</file>